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7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46" r:id="rId2"/>
    <p:sldMasterId id="2147483789" r:id="rId3"/>
    <p:sldMasterId id="2147484200" r:id="rId4"/>
    <p:sldMasterId id="2147484220" r:id="rId5"/>
    <p:sldMasterId id="2147484240" r:id="rId6"/>
    <p:sldMasterId id="2147484264" r:id="rId7"/>
    <p:sldMasterId id="2147484285" r:id="rId8"/>
  </p:sldMasterIdLst>
  <p:notesMasterIdLst>
    <p:notesMasterId r:id="rId51"/>
  </p:notesMasterIdLst>
  <p:handoutMasterIdLst>
    <p:handoutMasterId r:id="rId52"/>
  </p:handoutMasterIdLst>
  <p:sldIdLst>
    <p:sldId id="499" r:id="rId9"/>
    <p:sldId id="447" r:id="rId10"/>
    <p:sldId id="450" r:id="rId11"/>
    <p:sldId id="258" r:id="rId12"/>
    <p:sldId id="503" r:id="rId13"/>
    <p:sldId id="456" r:id="rId14"/>
    <p:sldId id="457" r:id="rId15"/>
    <p:sldId id="455" r:id="rId16"/>
    <p:sldId id="458" r:id="rId17"/>
    <p:sldId id="453" r:id="rId18"/>
    <p:sldId id="396" r:id="rId19"/>
    <p:sldId id="395" r:id="rId20"/>
    <p:sldId id="400" r:id="rId21"/>
    <p:sldId id="401" r:id="rId22"/>
    <p:sldId id="402" r:id="rId23"/>
    <p:sldId id="489" r:id="rId24"/>
    <p:sldId id="492" r:id="rId25"/>
    <p:sldId id="478" r:id="rId26"/>
    <p:sldId id="486" r:id="rId27"/>
    <p:sldId id="470" r:id="rId28"/>
    <p:sldId id="491" r:id="rId29"/>
    <p:sldId id="490" r:id="rId30"/>
    <p:sldId id="467" r:id="rId31"/>
    <p:sldId id="493" r:id="rId32"/>
    <p:sldId id="471" r:id="rId33"/>
    <p:sldId id="494" r:id="rId34"/>
    <p:sldId id="487" r:id="rId35"/>
    <p:sldId id="452" r:id="rId36"/>
    <p:sldId id="469" r:id="rId37"/>
    <p:sldId id="488" r:id="rId38"/>
    <p:sldId id="501" r:id="rId39"/>
    <p:sldId id="497" r:id="rId40"/>
    <p:sldId id="502" r:id="rId41"/>
    <p:sldId id="481" r:id="rId42"/>
    <p:sldId id="500" r:id="rId43"/>
    <p:sldId id="260" r:id="rId44"/>
    <p:sldId id="496" r:id="rId45"/>
    <p:sldId id="475" r:id="rId46"/>
    <p:sldId id="477" r:id="rId47"/>
    <p:sldId id="476" r:id="rId48"/>
    <p:sldId id="482" r:id="rId49"/>
    <p:sldId id="36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2D0"/>
    <a:srgbClr val="E6ECEA"/>
    <a:srgbClr val="FF8182"/>
    <a:srgbClr val="A2CED9"/>
    <a:srgbClr val="B0008A"/>
    <a:srgbClr val="00B050"/>
    <a:srgbClr val="990033"/>
    <a:srgbClr val="FFCCCC"/>
    <a:srgbClr val="FF9999"/>
    <a:srgbClr val="FF1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C8769-C4F8-47AC-B1C1-33F76CE901C7}" v="40" dt="2024-11-08T16:58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939"/>
  </p:normalViewPr>
  <p:slideViewPr>
    <p:cSldViewPr snapToGrid="0" showGuides="1">
      <p:cViewPr varScale="1">
        <p:scale>
          <a:sx n="97" d="100"/>
          <a:sy n="97" d="100"/>
        </p:scale>
        <p:origin x="14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6/11/relationships/changesInfo" Target="changesInfos/changesInfo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Neves" userId="de6360574db850ea" providerId="LiveId" clId="{393C8769-C4F8-47AC-B1C1-33F76CE901C7}"/>
    <pc:docChg chg="undo custSel modSld">
      <pc:chgData name="Ana Neves" userId="de6360574db850ea" providerId="LiveId" clId="{393C8769-C4F8-47AC-B1C1-33F76CE901C7}" dt="2024-11-08T16:59:17.149" v="2278" actId="20577"/>
      <pc:docMkLst>
        <pc:docMk/>
      </pc:docMkLst>
      <pc:sldChg chg="addSp delSp modSp mod">
        <pc:chgData name="Ana Neves" userId="de6360574db850ea" providerId="LiveId" clId="{393C8769-C4F8-47AC-B1C1-33F76CE901C7}" dt="2024-11-08T13:32:38.217" v="488" actId="20577"/>
        <pc:sldMkLst>
          <pc:docMk/>
          <pc:sldMk cId="1681773900" sldId="332"/>
        </pc:sldMkLst>
        <pc:spChg chg="mod">
          <ac:chgData name="Ana Neves" userId="de6360574db850ea" providerId="LiveId" clId="{393C8769-C4F8-47AC-B1C1-33F76CE901C7}" dt="2024-11-08T13:32:11.896" v="486" actId="1076"/>
          <ac:spMkLst>
            <pc:docMk/>
            <pc:sldMk cId="1681773900" sldId="332"/>
            <ac:spMk id="3" creationId="{7CDB1838-B709-AB4A-A760-B11CF5FE5CD7}"/>
          </ac:spMkLst>
        </pc:spChg>
        <pc:spChg chg="del mod topLvl">
          <ac:chgData name="Ana Neves" userId="de6360574db850ea" providerId="LiveId" clId="{393C8769-C4F8-47AC-B1C1-33F76CE901C7}" dt="2024-11-08T12:14:45.787" v="18" actId="478"/>
          <ac:spMkLst>
            <pc:docMk/>
            <pc:sldMk cId="1681773900" sldId="332"/>
            <ac:spMk id="12" creationId="{AE5949D1-71A9-A49B-F178-388CED69FC28}"/>
          </ac:spMkLst>
        </pc:spChg>
        <pc:spChg chg="add del mod">
          <ac:chgData name="Ana Neves" userId="de6360574db850ea" providerId="LiveId" clId="{393C8769-C4F8-47AC-B1C1-33F76CE901C7}" dt="2024-11-08T12:20:26.756" v="45"/>
          <ac:spMkLst>
            <pc:docMk/>
            <pc:sldMk cId="1681773900" sldId="332"/>
            <ac:spMk id="17" creationId="{1EBF8531-2A5D-90FB-1683-94198E78935D}"/>
          </ac:spMkLst>
        </pc:spChg>
        <pc:spChg chg="add mod">
          <ac:chgData name="Ana Neves" userId="de6360574db850ea" providerId="LiveId" clId="{393C8769-C4F8-47AC-B1C1-33F76CE901C7}" dt="2024-11-08T13:32:38.217" v="488" actId="20577"/>
          <ac:spMkLst>
            <pc:docMk/>
            <pc:sldMk cId="1681773900" sldId="332"/>
            <ac:spMk id="18" creationId="{A934AC72-D839-A3D7-7A0D-96121B4E9B06}"/>
          </ac:spMkLst>
        </pc:spChg>
        <pc:spChg chg="add mod">
          <ac:chgData name="Ana Neves" userId="de6360574db850ea" providerId="LiveId" clId="{393C8769-C4F8-47AC-B1C1-33F76CE901C7}" dt="2024-11-08T13:09:38.817" v="278"/>
          <ac:spMkLst>
            <pc:docMk/>
            <pc:sldMk cId="1681773900" sldId="332"/>
            <ac:spMk id="19" creationId="{BD50AC57-BE0F-F3FD-AA7B-949AB464CB67}"/>
          </ac:spMkLst>
        </pc:spChg>
        <pc:spChg chg="add mod">
          <ac:chgData name="Ana Neves" userId="de6360574db850ea" providerId="LiveId" clId="{393C8769-C4F8-47AC-B1C1-33F76CE901C7}" dt="2024-11-08T13:26:49.912" v="407" actId="1076"/>
          <ac:spMkLst>
            <pc:docMk/>
            <pc:sldMk cId="1681773900" sldId="332"/>
            <ac:spMk id="21" creationId="{7C89D703-C4CA-9574-0097-F2D7AC797BB3}"/>
          </ac:spMkLst>
        </pc:spChg>
        <pc:spChg chg="add mod">
          <ac:chgData name="Ana Neves" userId="de6360574db850ea" providerId="LiveId" clId="{393C8769-C4F8-47AC-B1C1-33F76CE901C7}" dt="2024-11-08T13:27:27.880" v="432" actId="20577"/>
          <ac:spMkLst>
            <pc:docMk/>
            <pc:sldMk cId="1681773900" sldId="332"/>
            <ac:spMk id="30" creationId="{EC76416F-7E43-B36E-2654-C5D359D15B0B}"/>
          </ac:spMkLst>
        </pc:spChg>
        <pc:grpChg chg="add del mod">
          <ac:chgData name="Ana Neves" userId="de6360574db850ea" providerId="LiveId" clId="{393C8769-C4F8-47AC-B1C1-33F76CE901C7}" dt="2024-11-08T12:14:45.787" v="18" actId="478"/>
          <ac:grpSpMkLst>
            <pc:docMk/>
            <pc:sldMk cId="1681773900" sldId="332"/>
            <ac:grpSpMk id="10" creationId="{4D508E5E-D2A1-7AA1-22B8-EC158F12EC8E}"/>
          </ac:grpSpMkLst>
        </pc:grpChg>
        <pc:grpChg chg="add mod">
          <ac:chgData name="Ana Neves" userId="de6360574db850ea" providerId="LiveId" clId="{393C8769-C4F8-47AC-B1C1-33F76CE901C7}" dt="2024-11-08T13:27:54.024" v="437" actId="164"/>
          <ac:grpSpMkLst>
            <pc:docMk/>
            <pc:sldMk cId="1681773900" sldId="332"/>
            <ac:grpSpMk id="31" creationId="{0D948BB9-01E6-FC4E-43DA-FC60CEFAE353}"/>
          </ac:grpSpMkLst>
        </pc:grpChg>
        <pc:picChg chg="add del mod">
          <ac:chgData name="Ana Neves" userId="de6360574db850ea" providerId="LiveId" clId="{393C8769-C4F8-47AC-B1C1-33F76CE901C7}" dt="2024-11-08T12:12:38.845" v="3" actId="478"/>
          <ac:picMkLst>
            <pc:docMk/>
            <pc:sldMk cId="1681773900" sldId="332"/>
            <ac:picMk id="5" creationId="{5E4F690A-1CDD-680F-86E3-FB16A69BF523}"/>
          </ac:picMkLst>
        </pc:picChg>
        <pc:picChg chg="add del mod">
          <ac:chgData name="Ana Neves" userId="de6360574db850ea" providerId="LiveId" clId="{393C8769-C4F8-47AC-B1C1-33F76CE901C7}" dt="2024-11-08T12:13:39.811" v="9" actId="478"/>
          <ac:picMkLst>
            <pc:docMk/>
            <pc:sldMk cId="1681773900" sldId="332"/>
            <ac:picMk id="7" creationId="{19C9BACA-B327-D089-3715-39C3D517B751}"/>
          </ac:picMkLst>
        </pc:picChg>
        <pc:picChg chg="add del mod">
          <ac:chgData name="Ana Neves" userId="de6360574db850ea" providerId="LiveId" clId="{393C8769-C4F8-47AC-B1C1-33F76CE901C7}" dt="2024-11-08T12:14:32.354" v="14" actId="478"/>
          <ac:picMkLst>
            <pc:docMk/>
            <pc:sldMk cId="1681773900" sldId="332"/>
            <ac:picMk id="9" creationId="{CFE81C51-048E-364B-A1D2-75C72ED4122D}"/>
          </ac:picMkLst>
        </pc:picChg>
        <pc:picChg chg="del mod topLvl">
          <ac:chgData name="Ana Neves" userId="de6360574db850ea" providerId="LiveId" clId="{393C8769-C4F8-47AC-B1C1-33F76CE901C7}" dt="2024-11-08T12:16:39.425" v="19" actId="478"/>
          <ac:picMkLst>
            <pc:docMk/>
            <pc:sldMk cId="1681773900" sldId="332"/>
            <ac:picMk id="11" creationId="{FB43A273-0412-66E3-3250-9E555A10318E}"/>
          </ac:picMkLst>
        </pc:picChg>
        <pc:picChg chg="add del mod ord modCrop">
          <ac:chgData name="Ana Neves" userId="de6360574db850ea" providerId="LiveId" clId="{393C8769-C4F8-47AC-B1C1-33F76CE901C7}" dt="2024-11-08T12:19:56.608" v="26" actId="478"/>
          <ac:picMkLst>
            <pc:docMk/>
            <pc:sldMk cId="1681773900" sldId="332"/>
            <ac:picMk id="14" creationId="{0A594A64-DB2E-F447-2159-7346AD006369}"/>
          </ac:picMkLst>
        </pc:picChg>
        <pc:picChg chg="add mod">
          <ac:chgData name="Ana Neves" userId="de6360574db850ea" providerId="LiveId" clId="{393C8769-C4F8-47AC-B1C1-33F76CE901C7}" dt="2024-11-08T13:26:41.006" v="405" actId="1076"/>
          <ac:picMkLst>
            <pc:docMk/>
            <pc:sldMk cId="1681773900" sldId="332"/>
            <ac:picMk id="16" creationId="{ED1B96CB-8562-834B-FA87-9A1BAD84145B}"/>
          </ac:picMkLst>
        </pc:picChg>
        <pc:picChg chg="add del mod">
          <ac:chgData name="Ana Neves" userId="de6360574db850ea" providerId="LiveId" clId="{393C8769-C4F8-47AC-B1C1-33F76CE901C7}" dt="2024-11-08T13:24:37.683" v="384" actId="478"/>
          <ac:picMkLst>
            <pc:docMk/>
            <pc:sldMk cId="1681773900" sldId="332"/>
            <ac:picMk id="23" creationId="{0FB7B64E-D000-5754-B176-A5947E018D76}"/>
          </ac:picMkLst>
        </pc:picChg>
        <pc:picChg chg="add del mod">
          <ac:chgData name="Ana Neves" userId="de6360574db850ea" providerId="LiveId" clId="{393C8769-C4F8-47AC-B1C1-33F76CE901C7}" dt="2024-11-08T13:25:19.080" v="387" actId="478"/>
          <ac:picMkLst>
            <pc:docMk/>
            <pc:sldMk cId="1681773900" sldId="332"/>
            <ac:picMk id="25" creationId="{E8EAA33B-8822-8A84-5349-52D43D6F0036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7" creationId="{4FE23990-BC1E-E7C1-E0B8-0DD66028A154}"/>
          </ac:picMkLst>
        </pc:picChg>
        <pc:picChg chg="add mod modCrop">
          <ac:chgData name="Ana Neves" userId="de6360574db850ea" providerId="LiveId" clId="{393C8769-C4F8-47AC-B1C1-33F76CE901C7}" dt="2024-11-08T13:27:54.024" v="437" actId="164"/>
          <ac:picMkLst>
            <pc:docMk/>
            <pc:sldMk cId="1681773900" sldId="332"/>
            <ac:picMk id="29" creationId="{1785AF95-3C64-1991-8553-0332670404A8}"/>
          </ac:picMkLst>
        </pc:picChg>
      </pc:sldChg>
      <pc:sldChg chg="addSp delSp modSp mod">
        <pc:chgData name="Ana Neves" userId="de6360574db850ea" providerId="LiveId" clId="{393C8769-C4F8-47AC-B1C1-33F76CE901C7}" dt="2024-11-08T16:59:17.149" v="2278" actId="20577"/>
        <pc:sldMkLst>
          <pc:docMk/>
          <pc:sldMk cId="1739681864" sldId="341"/>
        </pc:sldMkLst>
        <pc:spChg chg="add del mod">
          <ac:chgData name="Ana Neves" userId="de6360574db850ea" providerId="LiveId" clId="{393C8769-C4F8-47AC-B1C1-33F76CE901C7}" dt="2024-11-08T12:42:01.277" v="103"/>
          <ac:spMkLst>
            <pc:docMk/>
            <pc:sldMk cId="1739681864" sldId="341"/>
            <ac:spMk id="3" creationId="{B77801B5-0677-E87B-3731-F2D9814977A3}"/>
          </ac:spMkLst>
        </pc:spChg>
        <pc:spChg chg="add del mod">
          <ac:chgData name="Ana Neves" userId="de6360574db850ea" providerId="LiveId" clId="{393C8769-C4F8-47AC-B1C1-33F76CE901C7}" dt="2024-11-08T15:17:41.475" v="491"/>
          <ac:spMkLst>
            <pc:docMk/>
            <pc:sldMk cId="1739681864" sldId="341"/>
            <ac:spMk id="4" creationId="{56FBE46F-E750-6C49-CFCD-15B87A28174F}"/>
          </ac:spMkLst>
        </pc:spChg>
        <pc:spChg chg="add mod">
          <ac:chgData name="Ana Neves" userId="de6360574db850ea" providerId="LiveId" clId="{393C8769-C4F8-47AC-B1C1-33F76CE901C7}" dt="2024-11-08T16:59:17.149" v="2278" actId="20577"/>
          <ac:spMkLst>
            <pc:docMk/>
            <pc:sldMk cId="1739681864" sldId="341"/>
            <ac:spMk id="5" creationId="{99711736-8565-A42A-EB66-E472AD655386}"/>
          </ac:spMkLst>
        </pc:spChg>
        <pc:spChg chg="add del mod">
          <ac:chgData name="Ana Neves" userId="de6360574db850ea" providerId="LiveId" clId="{393C8769-C4F8-47AC-B1C1-33F76CE901C7}" dt="2024-11-08T16:34:41.341" v="1704" actId="478"/>
          <ac:spMkLst>
            <pc:docMk/>
            <pc:sldMk cId="1739681864" sldId="341"/>
            <ac:spMk id="9" creationId="{D9653224-4BA2-26A8-AE97-16015D5386E7}"/>
          </ac:spMkLst>
        </pc:spChg>
        <pc:spChg chg="add del mod">
          <ac:chgData name="Ana Neves" userId="de6360574db850ea" providerId="LiveId" clId="{393C8769-C4F8-47AC-B1C1-33F76CE901C7}" dt="2024-11-08T16:39:45.528" v="1857" actId="478"/>
          <ac:spMkLst>
            <pc:docMk/>
            <pc:sldMk cId="1739681864" sldId="341"/>
            <ac:spMk id="11" creationId="{4D48E124-1A90-8620-B0A1-66528F0D44B8}"/>
          </ac:spMkLst>
        </pc:spChg>
        <pc:spChg chg="add del">
          <ac:chgData name="Ana Neves" userId="de6360574db850ea" providerId="LiveId" clId="{393C8769-C4F8-47AC-B1C1-33F76CE901C7}" dt="2024-11-08T16:50:58.977" v="2162" actId="478"/>
          <ac:spMkLst>
            <pc:docMk/>
            <pc:sldMk cId="1739681864" sldId="341"/>
            <ac:spMk id="12" creationId="{3E84B374-4BE7-3A8E-70E0-40945734899E}"/>
          </ac:spMkLst>
        </pc:spChg>
        <pc:spChg chg="add mod">
          <ac:chgData name="Ana Neves" userId="de6360574db850ea" providerId="LiveId" clId="{393C8769-C4F8-47AC-B1C1-33F76CE901C7}" dt="2024-11-08T16:53:42.389" v="2186" actId="207"/>
          <ac:spMkLst>
            <pc:docMk/>
            <pc:sldMk cId="1739681864" sldId="341"/>
            <ac:spMk id="13" creationId="{231ADF7F-7459-D9B8-CE64-F08AEA4E8702}"/>
          </ac:spMkLst>
        </pc:spChg>
        <pc:spChg chg="add del mod">
          <ac:chgData name="Ana Neves" userId="de6360574db850ea" providerId="LiveId" clId="{393C8769-C4F8-47AC-B1C1-33F76CE901C7}" dt="2024-11-08T16:51:57.445" v="2172" actId="478"/>
          <ac:spMkLst>
            <pc:docMk/>
            <pc:sldMk cId="1739681864" sldId="341"/>
            <ac:spMk id="14" creationId="{6F8B6E9D-9E83-95D5-BC70-FC176D9F4047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5" creationId="{37FBD263-2A0C-3AEF-F9F6-CE97BD395394}"/>
          </ac:spMkLst>
        </pc:spChg>
        <pc:spChg chg="add mod">
          <ac:chgData name="Ana Neves" userId="de6360574db850ea" providerId="LiveId" clId="{393C8769-C4F8-47AC-B1C1-33F76CE901C7}" dt="2024-11-08T16:51:53.148" v="2171" actId="571"/>
          <ac:spMkLst>
            <pc:docMk/>
            <pc:sldMk cId="1739681864" sldId="341"/>
            <ac:spMk id="16" creationId="{F0BD69E1-A834-14D6-8493-209B1265544E}"/>
          </ac:spMkLst>
        </pc:spChg>
        <pc:spChg chg="add mod">
          <ac:chgData name="Ana Neves" userId="de6360574db850ea" providerId="LiveId" clId="{393C8769-C4F8-47AC-B1C1-33F76CE901C7}" dt="2024-11-08T16:51:47.163" v="2170"/>
          <ac:spMkLst>
            <pc:docMk/>
            <pc:sldMk cId="1739681864" sldId="341"/>
            <ac:spMk id="17" creationId="{0788146D-8C0E-DC90-9304-128DDB7A1508}"/>
          </ac:spMkLst>
        </pc:spChg>
        <pc:spChg chg="add mod">
          <ac:chgData name="Ana Neves" userId="de6360574db850ea" providerId="LiveId" clId="{393C8769-C4F8-47AC-B1C1-33F76CE901C7}" dt="2024-11-08T16:53:48.322" v="2187" actId="207"/>
          <ac:spMkLst>
            <pc:docMk/>
            <pc:sldMk cId="1739681864" sldId="341"/>
            <ac:spMk id="18" creationId="{3FC86E02-AA61-77B1-78E3-7BD128BDAFDD}"/>
          </ac:spMkLst>
        </pc:spChg>
        <pc:spChg chg="add mod">
          <ac:chgData name="Ana Neves" userId="de6360574db850ea" providerId="LiveId" clId="{393C8769-C4F8-47AC-B1C1-33F76CE901C7}" dt="2024-11-08T16:53:54.072" v="2188" actId="207"/>
          <ac:spMkLst>
            <pc:docMk/>
            <pc:sldMk cId="1739681864" sldId="341"/>
            <ac:spMk id="19" creationId="{918116F7-60E7-B347-B562-B571A1EBCE67}"/>
          </ac:spMkLst>
        </pc:spChg>
        <pc:spChg chg="add mod">
          <ac:chgData name="Ana Neves" userId="de6360574db850ea" providerId="LiveId" clId="{393C8769-C4F8-47AC-B1C1-33F76CE901C7}" dt="2024-11-08T16:53:59.186" v="2189" actId="207"/>
          <ac:spMkLst>
            <pc:docMk/>
            <pc:sldMk cId="1739681864" sldId="341"/>
            <ac:spMk id="20" creationId="{742E3EA8-38C0-30AE-6BBF-BC2EF8D176E0}"/>
          </ac:spMkLst>
        </pc:spChg>
        <pc:spChg chg="add mod">
          <ac:chgData name="Ana Neves" userId="de6360574db850ea" providerId="LiveId" clId="{393C8769-C4F8-47AC-B1C1-33F76CE901C7}" dt="2024-11-08T16:53:34.520" v="2185" actId="1076"/>
          <ac:spMkLst>
            <pc:docMk/>
            <pc:sldMk cId="1739681864" sldId="341"/>
            <ac:spMk id="21" creationId="{AE30A791-F12F-DD96-F57E-4BFC96F0C3CB}"/>
          </ac:spMkLst>
        </pc:spChg>
        <pc:spChg chg="add del mod">
          <ac:chgData name="Ana Neves" userId="de6360574db850ea" providerId="LiveId" clId="{393C8769-C4F8-47AC-B1C1-33F76CE901C7}" dt="2024-11-08T16:56:25.891" v="2235" actId="478"/>
          <ac:spMkLst>
            <pc:docMk/>
            <pc:sldMk cId="1739681864" sldId="341"/>
            <ac:spMk id="22" creationId="{230CFEF1-B522-1872-D0C5-EEED9A1A2331}"/>
          </ac:spMkLst>
        </pc:spChg>
        <pc:spChg chg="add mod">
          <ac:chgData name="Ana Neves" userId="de6360574db850ea" providerId="LiveId" clId="{393C8769-C4F8-47AC-B1C1-33F76CE901C7}" dt="2024-11-08T16:56:39.992" v="2238" actId="1076"/>
          <ac:spMkLst>
            <pc:docMk/>
            <pc:sldMk cId="1739681864" sldId="341"/>
            <ac:spMk id="23" creationId="{E491F6D1-8B8C-5085-F0B7-743EF6ED54F7}"/>
          </ac:spMkLst>
        </pc:spChg>
        <pc:spChg chg="add mod">
          <ac:chgData name="Ana Neves" userId="de6360574db850ea" providerId="LiveId" clId="{393C8769-C4F8-47AC-B1C1-33F76CE901C7}" dt="2024-11-08T16:58:02.455" v="2253" actId="1076"/>
          <ac:spMkLst>
            <pc:docMk/>
            <pc:sldMk cId="1739681864" sldId="341"/>
            <ac:spMk id="24" creationId="{5DF4B692-6F09-675E-ED66-914668D3DC4B}"/>
          </ac:spMkLst>
        </pc:spChg>
        <pc:spChg chg="add mod">
          <ac:chgData name="Ana Neves" userId="de6360574db850ea" providerId="LiveId" clId="{393C8769-C4F8-47AC-B1C1-33F76CE901C7}" dt="2024-11-08T16:57:19.085" v="2249" actId="1076"/>
          <ac:spMkLst>
            <pc:docMk/>
            <pc:sldMk cId="1739681864" sldId="341"/>
            <ac:spMk id="25" creationId="{E860321B-AE2C-0BC6-6403-ACF13A816E25}"/>
          </ac:spMkLst>
        </pc:spChg>
        <pc:spChg chg="add mod">
          <ac:chgData name="Ana Neves" userId="de6360574db850ea" providerId="LiveId" clId="{393C8769-C4F8-47AC-B1C1-33F76CE901C7}" dt="2024-11-08T16:57:23.228" v="2250" actId="1076"/>
          <ac:spMkLst>
            <pc:docMk/>
            <pc:sldMk cId="1739681864" sldId="341"/>
            <ac:spMk id="26" creationId="{F3BA8034-9F12-1BFF-6542-F409FB628C03}"/>
          </ac:spMkLst>
        </pc:spChg>
        <pc:spChg chg="add mod">
          <ac:chgData name="Ana Neves" userId="de6360574db850ea" providerId="LiveId" clId="{393C8769-C4F8-47AC-B1C1-33F76CE901C7}" dt="2024-11-08T16:57:10.766" v="2246" actId="1076"/>
          <ac:spMkLst>
            <pc:docMk/>
            <pc:sldMk cId="1739681864" sldId="341"/>
            <ac:spMk id="27" creationId="{F2066EDF-0CD8-705D-FA22-6F808163FC3D}"/>
          </ac:spMkLst>
        </pc:spChg>
        <pc:spChg chg="add mod">
          <ac:chgData name="Ana Neves" userId="de6360574db850ea" providerId="LiveId" clId="{393C8769-C4F8-47AC-B1C1-33F76CE901C7}" dt="2024-11-08T16:57:16.473" v="2248" actId="1076"/>
          <ac:spMkLst>
            <pc:docMk/>
            <pc:sldMk cId="1739681864" sldId="341"/>
            <ac:spMk id="28" creationId="{28A98294-84AD-0495-8EE7-F54642A08A5C}"/>
          </ac:spMkLst>
        </pc:spChg>
        <pc:spChg chg="add mod">
          <ac:chgData name="Ana Neves" userId="de6360574db850ea" providerId="LiveId" clId="{393C8769-C4F8-47AC-B1C1-33F76CE901C7}" dt="2024-11-08T16:57:45.989" v="2252" actId="1076"/>
          <ac:spMkLst>
            <pc:docMk/>
            <pc:sldMk cId="1739681864" sldId="341"/>
            <ac:spMk id="29" creationId="{9C2241CC-03B8-BE82-4A2B-36F1453B2D4E}"/>
          </ac:spMkLst>
        </pc:spChg>
        <pc:spChg chg="add mod">
          <ac:chgData name="Ana Neves" userId="de6360574db850ea" providerId="LiveId" clId="{393C8769-C4F8-47AC-B1C1-33F76CE901C7}" dt="2024-11-08T16:58:17.489" v="2255" actId="1076"/>
          <ac:spMkLst>
            <pc:docMk/>
            <pc:sldMk cId="1739681864" sldId="341"/>
            <ac:spMk id="30" creationId="{78A759B7-6ADB-F3DE-35BC-82749F589508}"/>
          </ac:spMkLst>
        </pc:spChg>
        <pc:spChg chg="add mod">
          <ac:chgData name="Ana Neves" userId="de6360574db850ea" providerId="LiveId" clId="{393C8769-C4F8-47AC-B1C1-33F76CE901C7}" dt="2024-11-08T16:58:28.527" v="2257" actId="1076"/>
          <ac:spMkLst>
            <pc:docMk/>
            <pc:sldMk cId="1739681864" sldId="341"/>
            <ac:spMk id="31" creationId="{7C5BCDBD-FA29-530D-68A3-324BFB9ED098}"/>
          </ac:spMkLst>
        </pc:spChg>
        <pc:spChg chg="add mod">
          <ac:chgData name="Ana Neves" userId="de6360574db850ea" providerId="LiveId" clId="{393C8769-C4F8-47AC-B1C1-33F76CE901C7}" dt="2024-11-08T16:58:34.226" v="2259" actId="1076"/>
          <ac:spMkLst>
            <pc:docMk/>
            <pc:sldMk cId="1739681864" sldId="341"/>
            <ac:spMk id="32" creationId="{1EAC5050-F7F2-6650-27A6-C2C6F6AA7855}"/>
          </ac:spMkLst>
        </pc:spChg>
        <pc:spChg chg="add mod">
          <ac:chgData name="Ana Neves" userId="de6360574db850ea" providerId="LiveId" clId="{393C8769-C4F8-47AC-B1C1-33F76CE901C7}" dt="2024-11-08T16:58:47.672" v="2262" actId="1076"/>
          <ac:spMkLst>
            <pc:docMk/>
            <pc:sldMk cId="1739681864" sldId="341"/>
            <ac:spMk id="33" creationId="{FF4FCE6E-E9F8-9654-9C0D-A2E93F50B2C3}"/>
          </ac:spMkLst>
        </pc:spChg>
        <pc:spChg chg="add mod">
          <ac:chgData name="Ana Neves" userId="de6360574db850ea" providerId="LiveId" clId="{393C8769-C4F8-47AC-B1C1-33F76CE901C7}" dt="2024-11-08T16:59:05.913" v="2266" actId="1076"/>
          <ac:spMkLst>
            <pc:docMk/>
            <pc:sldMk cId="1739681864" sldId="341"/>
            <ac:spMk id="34" creationId="{A5A1ECC6-5122-FA5F-8B1D-92F4F5998346}"/>
          </ac:spMkLst>
        </pc:spChg>
        <pc:picChg chg="add del mod">
          <ac:chgData name="Ana Neves" userId="de6360574db850ea" providerId="LiveId" clId="{393C8769-C4F8-47AC-B1C1-33F76CE901C7}" dt="2024-11-08T16:04:23.799" v="788" actId="478"/>
          <ac:picMkLst>
            <pc:docMk/>
            <pc:sldMk cId="1739681864" sldId="341"/>
            <ac:picMk id="7" creationId="{7DE7AA2E-998F-19E8-F026-6B6DE5B806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15/10/2025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6075-B24A-1D79-2D6F-8F80C2C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710C4-9599-6F87-1182-B73F54A1E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1D27E-683A-BBDA-2823-772BE5534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Her 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Samantha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17754-CB03-BE5D-EA09-246420B1E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8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60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79DF-F973-9088-A3BC-D478A31D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86A89-E4DB-ECA2-7B66-D8950473D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C1079-BB15-8A03-AECF-7B376C112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13EB-7E3C-333D-F643-2079528BB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61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1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8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9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science: (e.g., physics, biology and medicine,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187)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science [other]: (e.g., sociology,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political science,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= 189)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Respondents rated as “very unattractive” -- a portion representing just 1 to 2 percent of the total study sample of 20,000 people -- earned more than those rated just “unattractive,” and in some cases even more than people deemed attractive.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46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9C8D-7AF6-5A70-2E55-8713E00F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0D226-54C8-C95A-7F2E-B4CC3F1AD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729A6-ADDF-A36C-69F0-05334D9E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: trivial?</a:t>
            </a:r>
          </a:p>
          <a:p>
            <a:r>
              <a:rPr lang="fr-FR" dirty="0" err="1"/>
              <a:t>Why</a:t>
            </a:r>
            <a:r>
              <a:rPr lang="fr-FR" dirty="0"/>
              <a:t> all stimuli real?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5F7F-BD8F-3CE0-A5DA-98C9CB6DA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91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69DB-0E86-A1F3-A5CE-2B6DBDB1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B078A-DF6E-89CA-D2CF-FEF3D50C2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04675-ADA5-BB58-9446-C014823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AE2A-6958-917A-B88A-2092BC14A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1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96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Is </a:t>
            </a:r>
            <a:r>
              <a:rPr lang="fr-FR" dirty="0" err="1"/>
              <a:t>this</a:t>
            </a:r>
            <a:r>
              <a:rPr lang="fr-FR" dirty="0"/>
              <a:t> a </a:t>
            </a:r>
            <a:r>
              <a:rPr lang="fr-FR" dirty="0" err="1"/>
              <a:t>within</a:t>
            </a:r>
            <a:r>
              <a:rPr lang="fr-FR" dirty="0"/>
              <a:t> participant or a </a:t>
            </a:r>
            <a:r>
              <a:rPr lang="fr-FR" dirty="0" err="1"/>
              <a:t>between</a:t>
            </a:r>
            <a:r>
              <a:rPr lang="fr-FR" dirty="0"/>
              <a:t> participant design</a:t>
            </a:r>
            <a:r>
              <a:rPr lang="fr-FR" b="1" dirty="0"/>
              <a:t>?</a:t>
            </a:r>
            <a:r>
              <a:rPr lang="en-GB" b="1" dirty="0"/>
              <a:t> Mixed design study (within + between)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1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Replika</a:t>
            </a:r>
            <a:r>
              <a:rPr lang="fr-FR" dirty="0"/>
              <a:t> 2017</a:t>
            </a:r>
          </a:p>
          <a:p>
            <a:r>
              <a:rPr lang="fr-FR" dirty="0"/>
              <a:t>Christmas 2021: </a:t>
            </a:r>
            <a:r>
              <a:rPr lang="fr-FR" dirty="0" err="1"/>
              <a:t>Jaswant</a:t>
            </a:r>
            <a:r>
              <a:rPr lang="fr-FR" dirty="0"/>
              <a:t> Singh Chail</a:t>
            </a:r>
          </a:p>
          <a:p>
            <a:r>
              <a:rPr lang="fr-FR" dirty="0" err="1"/>
              <a:t>Italian</a:t>
            </a:r>
            <a:r>
              <a:rPr lang="fr-FR" dirty="0"/>
              <a:t> Ban 2023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2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5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8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the middle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aspects of reality </a:t>
            </a:r>
            <a:r>
              <a:rPr lang="fr-FR" dirty="0" err="1"/>
              <a:t>alterations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ourselves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7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, </a:t>
            </a:r>
            <a:r>
              <a:rPr lang="fr-FR" dirty="0" err="1"/>
              <a:t>authenticity</a:t>
            </a:r>
            <a:r>
              <a:rPr lang="fr-FR" dirty="0"/>
              <a:t>, </a:t>
            </a:r>
            <a:r>
              <a:rPr lang="fr-FR" dirty="0" err="1"/>
              <a:t>virtualness</a:t>
            </a:r>
            <a:r>
              <a:rPr lang="fr-FR" dirty="0"/>
              <a:t>, </a:t>
            </a:r>
            <a:r>
              <a:rPr lang="fr-FR" dirty="0" err="1"/>
              <a:t>synntheticness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7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Belgian</a:t>
            </a:r>
            <a:r>
              <a:rPr lang="fr-FR" dirty="0"/>
              <a:t> </a:t>
            </a:r>
            <a:r>
              <a:rPr lang="fr-FR" dirty="0" err="1"/>
              <a:t>surrealist</a:t>
            </a:r>
            <a:r>
              <a:rPr lang="fr-FR" dirty="0"/>
              <a:t> </a:t>
            </a:r>
            <a:r>
              <a:rPr lang="fr-FR" dirty="0" err="1"/>
              <a:t>painter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Sense</a:t>
            </a:r>
            <a:r>
              <a:rPr lang="fr-FR" dirty="0"/>
              <a:t> of reality </a:t>
            </a:r>
            <a:r>
              <a:rPr lang="fr-FR" dirty="0" err="1"/>
              <a:t>is</a:t>
            </a:r>
            <a:r>
              <a:rPr lang="fr-FR" dirty="0"/>
              <a:t>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2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Passively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information</a:t>
            </a:r>
          </a:p>
          <a:p>
            <a:r>
              <a:rPr lang="fr-FR" dirty="0"/>
              <a:t>Best </a:t>
            </a:r>
            <a:r>
              <a:rPr lang="fr-FR" dirty="0" err="1"/>
              <a:t>guess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B683-1BF7-4763-876A-1AFA1275111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63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80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DDBAD-5A12-4E1C-8B90-381B9CB675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68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1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73DB7-0B46-684C-B5E1-AF6CC880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033D83-FD37-8144-AE84-F8DDA7543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2FD95-903B-C046-A9B7-359EE07F7B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BE4-6BD0-514F-9A84-E62F640A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26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E7B9-E159-B74A-9DC7-7B0AD18E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93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80BA1-4653-BD4C-92EA-27338CF1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5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353AF-1622-1F4C-B2AF-182E96D2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8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B0F79-1764-0D4D-9EED-0A71633C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9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2696-174E-144E-85E7-D5640912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E6D53-1EBD-B947-ABBF-D9BCAB6C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94FF2-B536-A445-9D42-C1E6E6F5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1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6267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923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20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BBE74E-CE44-244B-AEBB-BA80796BD9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4EDD8-9E4C-5044-AFFD-02229CAE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62A03-0096-434A-817F-D0E59572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6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805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39B1-8AA8-7145-8A0D-5B12981F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68EE-D000-214A-962B-10956489E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DD0EF-4336-7F42-BA6E-8DE3FAC9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7EA3C-4E7A-4243-8910-FAB4C5AE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42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B34A-4B67-6347-BB75-1260CC100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F454-EAA5-DE48-9FD9-8E8A640E0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15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8B06-CEBD-6A4B-AC7C-E13551393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9DCC-6C91-484E-BB06-A4FE19AA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60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C01C-365E-B846-87BF-31DD87135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4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D49FCF-C37C-FC49-B31C-0EAA6BDE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91446D-B526-B846-A99D-5919A5E0E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E0EF2-4D64-0A46-8641-A08DD97E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65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FB768-E710-6940-AADA-539BA56F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4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F8CB4-D69E-7043-BAD8-D6F1B64F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48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AFD3-161A-9840-BBB3-D24504A5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13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018B4-AD62-CB4B-BF8C-236BDA43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06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48298-CB46-EA48-9BAC-F5F1E4B7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86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223E2-7C3A-CF4C-AFDA-93E661699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5979-334B-AC4E-B8BE-34290F8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141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730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5440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998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50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9336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AD74B-CE87-8C45-99D7-181826D5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F1CB-BB6A-4846-9D64-3B763E96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5B39-F1A2-C440-B61D-24812FF4D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3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A987-E4D1-484A-9F66-4B88143BC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42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F2BFD-1FD9-CA48-B448-160B59870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3167-CA38-8845-A247-53A711F4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7A031-61BC-AD46-86BE-09C00056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60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8918-21C2-F64D-ACEE-B03610726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5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22D63-5A0E-D94B-A986-5DD78788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5C6E4-705D-B088-BC78-05251A67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C561-C227-46D3-B6EC-5368CF9D39F0}" type="datetimeFigureOut">
              <a:rPr lang="en-GB" smtClean="0"/>
              <a:t>15/10/2025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A6D0F-8F4E-5EEC-364B-DB226494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EC3B-7B1B-87D8-916F-12B76397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5A07-540A-4585-90CB-93093D7BF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5453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819-4952-884C-9CEB-69CACB9C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B7879-A457-2E40-BCCC-9846C80E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44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C6086-997D-714E-AA3F-E1A402EA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31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0D125-DCB8-554D-BD28-F701AB1D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8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642D-A35C-8144-8116-FD9AF96D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618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F023-F198-D34B-BF29-AE8FB01B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C1BB9-BD6D-954A-A7CA-54292DDB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10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266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2076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290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5D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0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2AFA-DA2A-C93E-2E07-3F9F4C0A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34FF-4A7D-592B-8458-98770FC7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A63D5-416C-8403-A458-8F932E3C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7D79-D545-4AAB-9A90-E349BDE6D096}" type="datetimeFigureOut">
              <a:rPr lang="en-GB" smtClean="0"/>
              <a:t>15/10/2025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1D66-E02E-A732-67EF-6147CD84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3D09-AF07-015D-FF61-521660E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AB0B-90F7-45B8-908D-B91B7620B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1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37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36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86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419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03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8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91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9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074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705EBC-BBAA-854C-B029-C11ACE073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4CD084-A00E-7B4A-B478-F34711998E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687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_2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92A8E84-F19F-954F-9988-B160C33C8A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6512" y="2203846"/>
            <a:ext cx="1864806" cy="452432"/>
          </a:xfrm>
          <a:prstGeom prst="rect">
            <a:avLst/>
          </a:prstGeom>
          <a:solidFill>
            <a:srgbClr val="D0D3D4"/>
          </a:solidFill>
        </p:spPr>
        <p:txBody>
          <a:bodyPr wrap="none" anchor="b">
            <a:spAutoFit/>
          </a:bodyPr>
          <a:lstStyle>
            <a:lvl1pPr marL="0" indent="0" algn="ctr">
              <a:buNone/>
              <a:defRPr sz="2600" cap="all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C72852-D123-3A4E-B544-7DDA0C1E39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0494" y="2782288"/>
            <a:ext cx="8071012" cy="923330"/>
          </a:xfrm>
          <a:prstGeom prst="rect">
            <a:avLst/>
          </a:prstGeom>
          <a:solidFill>
            <a:srgbClr val="D0D3D4"/>
          </a:solidFill>
        </p:spPr>
        <p:txBody>
          <a:bodyPr wrap="square" anchor="t">
            <a:sp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416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aseline="0">
                <a:solidFill>
                  <a:srgbClr val="1A3F82"/>
                </a:solidFill>
              </a:defRPr>
            </a:lvl1pPr>
            <a:lvl2pPr marL="514350" indent="-171450">
              <a:lnSpc>
                <a:spcPct val="100000"/>
              </a:lnSpc>
              <a:buFont typeface="Arial" panose="020B0604020202020204" pitchFamily="34" charset="0"/>
              <a:buChar char="•"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E3F-975D-FE4F-B288-40C479B4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203E-E78F-EF41-AFA2-BA5CF304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A13FE-1A2E-3C43-9617-43659ADC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56A-116A-F740-9AAB-3E543558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5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219A2-6F08-364D-86A4-114F8EC3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45B06-5F40-BF44-81B9-60D4973F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6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011322-3B2B-E345-AD9B-6A9743D5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215B0-DF31-C14E-A9F2-2C5F8D5C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839BE-2552-9141-97C4-65B077805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F8957-A492-AC4B-87A4-53B88EE6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9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C16C5-45F5-3347-8255-1EB8E64B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A811F-123A-EA41-ADBA-C8059FBC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1C1117-F6D9-4446-83E5-C5A7FD3AF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490C0-4638-104F-B7B6-45FB9CCB4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4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6463C-3D64-2E46-965C-813C4C3A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6BD-725E-584D-B6B5-E764F2ED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1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F2BBA-31EE-C743-A6CF-CA00F7E0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8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BE61-03CB-AA45-9447-1977ACE5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B8A87-1BDE-764A-AACE-D24B7387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Navy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86329D-43CB-C649-8FC5-6124209DD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17D4-F74D-4A4D-95DA-3B0A7C4E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049A3-B5FB-F042-ACE7-450BAC46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7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F0720-1E89-3248-B84D-240C780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FA3C1-EF98-1B41-9F93-9E5EE03A8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942F2-8A56-D140-B6B3-3D7B2A52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13330-8482-2748-B356-75E0E2E5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45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069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7487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653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EF59-119C-0B43-924A-717E5A1E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Gr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EC569-F9E9-8140-B4AF-6A9F8648F3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31F28-5544-A447-B62B-BF8094C4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AF0C-6946-494A-A012-5312CF92D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5C46-B096-A44E-856D-C5223856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9F626-0A05-B843-BD42-8639588C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2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20C17-CDE1-2A48-9499-81FC69A6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4CAB-0F43-4A49-8769-18CB52C3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3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0938E-BA3A-EC4D-B56E-20242881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1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4017-8104-E542-8071-86F98F991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4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7D67-B79C-FB48-B8BC-4A6AF41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97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B444-D6F1-3943-887B-62671EAC3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57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F93FE-1CEE-6E42-8C8D-A7B31B96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Aquamar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4F35E3-20DC-1245-B7BF-E2A9FA30C0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E56B-E22A-0742-A0E8-CC2C6E46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15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6858-8364-844E-89B3-E21624C7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2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2D8D7-6A6A-D54D-B6F5-DC8922B4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85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4C6F2-CE4C-C24E-83DB-3FE450A21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563B6-987B-C34F-B144-957E892F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0CDB6-2B87-0F45-B785-0B168768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367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0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45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26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EE67C-A213-524F-B237-B6A9092D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Flint 2">
    <p:bg>
      <p:bgPr>
        <a:solidFill>
          <a:srgbClr val="003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E824CE-29F3-6445-A76C-C1B27454CE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6917" y="265518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8D06A-2190-1C49-88C9-9A9D8C3FCB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342F-BCD9-5C43-992C-CD5F514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94FEC-A56E-494D-98EE-7E05DA56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2293-AC69-9147-B99A-9B1221DE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7CA6-0349-DA47-8206-2C137C1C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64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B6564-EF07-094F-9F36-18EB2AB4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2291-3CA2-3741-8449-E97BC753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1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9828-DCCD-5741-94B1-946ABC2B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7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58678-1F58-CE48-B3DE-6B23DAE8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49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F80D-9656-0F48-8A28-C38EFF8D0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62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2794-FFE4-8E42-B59D-AD5F914C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14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0AD8EB-E839-4547-9E89-5B943E05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4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6D771-2F75-0F4A-9B86-6ECB2BD7561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8F3C-9E4B-BF44-A2EA-3E3532023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balt 2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3B274-BBFE-6044-A286-605ED3BAAF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4DEDAB-DED7-8D4E-976B-1DDFF9413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027F9-15BC-DD4B-92F5-15BF11E40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0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2947" cy="5325258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3357024" y="4040174"/>
            <a:ext cx="5467877" cy="7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8E405-3AE2-8C49-9829-D2E35FC8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6160579" y="1436276"/>
            <a:ext cx="5912891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BFEA1E2-7FF4-694D-A02B-F2A67E8DC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0532" y="5006909"/>
            <a:ext cx="4699000" cy="4617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spc="6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2"/>
          <p:cNvSpPr>
            <a:spLocks noGrp="1"/>
          </p:cNvSpPr>
          <p:nvPr>
            <p:ph type="ctrTitle" hasCustomPrompt="1"/>
          </p:nvPr>
        </p:nvSpPr>
        <p:spPr>
          <a:xfrm>
            <a:off x="780532" y="2171700"/>
            <a:ext cx="4699000" cy="26184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Statement/</a:t>
            </a:r>
            <a:br>
              <a:rPr lang="en-US" dirty="0"/>
            </a:br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A9C620-42F0-B041-A8EF-013D8BA73FAC}"/>
              </a:ext>
            </a:extLst>
          </p:cNvPr>
          <p:cNvSpPr txBox="1">
            <a:spLocks/>
          </p:cNvSpPr>
          <p:nvPr userDrawn="1"/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500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6D162-2A63-2146-A1A6-10594688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0" y="568539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05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9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C04DF-EFB5-5849-B951-94A8A0DA9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20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531" y="1436276"/>
            <a:ext cx="5922944" cy="5325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202FB-2CAB-4D42-957B-F5A1C8FEC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E08ED-D976-074B-8E33-D582A1D9F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08" y="5635578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60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block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97EE1-E327-B042-8244-0E4E747C8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80" y="1436276"/>
            <a:ext cx="5912891" cy="53252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A895F7-50AF-524D-94D9-ADFF841C6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5D24-5E9B-F343-BF2E-F814A01F0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7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0" y="5800677"/>
            <a:ext cx="1063872" cy="701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89A0E-533C-9C47-9CD8-AC4E03F41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1436276"/>
            <a:ext cx="5923517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BC9C9-4741-0046-BB68-C2A9D54D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59329" y="4210052"/>
            <a:ext cx="2214137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60579" y="4210052"/>
            <a:ext cx="3580216" cy="2551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0579" y="1435101"/>
            <a:ext cx="5912887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873579-44C4-8D4B-8A4C-A9E371875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57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6F2D1E-4212-084F-8A5E-57ECF0C34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302BB-4551-E648-85B4-734AFBCEC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89" y="575778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loc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0580" y="1436276"/>
            <a:ext cx="5912891" cy="53252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34B01-7260-5A4D-8E9A-A3D89E4A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45849" y="2162630"/>
            <a:ext cx="4699000" cy="32180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18531" y="1436276"/>
            <a:ext cx="5923517" cy="5324888"/>
          </a:xfrm>
          <a:prstGeom prst="rect">
            <a:avLst/>
          </a:prstGeom>
        </p:spPr>
        <p:txBody>
          <a:bodyPr tIns="3168000"/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96A6BD-64A5-9C49-80C3-0EEA55FD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F1842-C7B1-ED4F-BB35-478D71F2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25" y="5721859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52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7277"/>
            <a:ext cx="7946332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13A8D-B828-EF41-A8F4-4A908E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8167505" y="4435478"/>
            <a:ext cx="3911908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5001" y="4435478"/>
            <a:ext cx="3903972" cy="2326057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5" y="1765301"/>
            <a:ext cx="7259275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44E664-3719-094D-9BB3-A36537B00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143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31" y="3747639"/>
            <a:ext cx="3898084" cy="30138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33081" y="1436200"/>
            <a:ext cx="3915892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5438" y="1435124"/>
            <a:ext cx="3898084" cy="291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6F8A-5C4C-0F42-865E-7876D966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33081" y="4434402"/>
            <a:ext cx="7930441" cy="232713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88272" y="4130637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556336" y="1765300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0927" y="1765301"/>
            <a:ext cx="3181349" cy="22479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34423" y="1436202"/>
            <a:ext cx="3882192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F2316E-6486-D348-AC07-424798573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629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3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528" y="1437279"/>
            <a:ext cx="3912347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49404" y="1437279"/>
            <a:ext cx="3901205" cy="26152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69140" y="4130635"/>
            <a:ext cx="3910273" cy="2630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543379" y="4486275"/>
            <a:ext cx="3181349" cy="19558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149403" y="4130635"/>
            <a:ext cx="3901204" cy="2630898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528" y="4122330"/>
            <a:ext cx="3905040" cy="2639205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69140" y="1437276"/>
            <a:ext cx="3910273" cy="2615202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52884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808" y="1765300"/>
            <a:ext cx="3142117" cy="1982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46F62-A844-3E4E-A07B-DBF427FF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E367A-9358-F24E-B8DF-FCDCC236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921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0" y="4136006"/>
            <a:ext cx="3902001" cy="262552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CAA1C9-7158-A44D-99A3-C701456768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9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3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44997" y="4138185"/>
            <a:ext cx="3907944" cy="2623349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28CEDCA-8B2F-2045-9055-8FBC95B085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5326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2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8530" y="4138188"/>
            <a:ext cx="3907940" cy="2628878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9140B67-D7EA-8741-B5E4-8B6DD4AE5C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934" y="444919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1469" y="1437277"/>
            <a:ext cx="3902003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5422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5000" y="1437277"/>
            <a:ext cx="3907941" cy="2609833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3664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1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529" y="1437277"/>
            <a:ext cx="3907943" cy="2609834"/>
          </a:xfrm>
          <a:prstGeom prst="rect">
            <a:avLst/>
          </a:prstGeom>
          <a:solidFill>
            <a:schemeClr val="bg2"/>
          </a:solidFill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88272" y="1762733"/>
            <a:ext cx="3181349" cy="1943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350">
                <a:solidFill>
                  <a:schemeClr val="bg1"/>
                </a:solidFill>
              </a:defRPr>
            </a:lvl2pPr>
            <a:lvl3pPr marL="685800" indent="0" algn="ctr">
              <a:buNone/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 sz="1050">
                <a:solidFill>
                  <a:schemeClr val="bg1"/>
                </a:solidFill>
              </a:defRPr>
            </a:lvl4pPr>
            <a:lvl5pPr marL="13716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Delete text box if not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B313-9E77-1A4C-97B1-A0EDBF7E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7A5E4E-F6BA-4848-A25E-CB51D6B00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496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ral 1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557572-AF67-D741-B2A4-44A9FA4304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D29-6465-AE42-B5BA-83ECEA0E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S Coral 2">
    <p:bg>
      <p:bgPr>
        <a:solidFill>
          <a:srgbClr val="D4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42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354929-EFF9-5442-B06E-68E6740AA9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05266"/>
            <a:ext cx="9144000" cy="31511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C1901-6F3E-EC46-8628-1A9D3733B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71046"/>
            <a:ext cx="9144001" cy="23808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053FF-2A61-3F49-A2F4-30DEFC4A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4464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9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Cobalt 1">
    <p:bg>
      <p:bgPr>
        <a:solidFill>
          <a:srgbClr val="1A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1A3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35FE4EA-556B-314E-B3FB-875E27135C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88832"/>
            <a:ext cx="9144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spc="83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009650"/>
            <a:ext cx="9144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B4AF-1AC4-FC47-AA8C-7E18E894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88" y="5367600"/>
            <a:ext cx="1072823" cy="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51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8" y="1771650"/>
            <a:ext cx="10856685" cy="3926506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D4B2-591D-FE41-9EE4-18FA8500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2"/>
            <a:ext cx="5362803" cy="372968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4C6BA-26E5-334C-90B8-527133B7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8BF43-289A-8F40-B15D-20C31E74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9" userDrawn="1">
          <p15:clr>
            <a:srgbClr val="FBAE40"/>
          </p15:clr>
        </p15:guide>
        <p15:guide id="3" pos="3871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de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97DA7-A5EE-5147-9AC5-FA1FDF2B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1771651"/>
            <a:ext cx="10859895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6D2144-7DFC-0A47-9A23-84BEF612E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9EB96-AE56-F442-B22D-B8A66BA4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5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BA1D75-5A82-D945-8704-22385C2F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0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8" y="1771651"/>
            <a:ext cx="5362803" cy="3729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81810-35D3-984C-A4C5-B75C99972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9F7A-6484-8B40-9DDC-1A95F04F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1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AE01D-7DC8-4141-B8CD-2B872C1C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1770825"/>
            <a:ext cx="5329237" cy="3745739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35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bg2"/>
                </a:solidFill>
              </a:defRPr>
            </a:lvl2pPr>
            <a:lvl3pPr marL="685800" indent="0" algn="ctr">
              <a:buNone/>
              <a:defRPr>
                <a:solidFill>
                  <a:schemeClr val="bg2"/>
                </a:solidFill>
              </a:defRPr>
            </a:lvl3pPr>
            <a:lvl4pPr marL="1028700" indent="0" algn="ctr">
              <a:buNone/>
              <a:defRPr>
                <a:solidFill>
                  <a:schemeClr val="bg2"/>
                </a:solidFill>
              </a:defRPr>
            </a:lvl4pPr>
            <a:lvl5pPr marL="13716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D6D62-86B4-094D-8571-B010BBAF7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DFF2-1B52-1C46-9BAC-8A58A07B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pos="7243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59CF6-F968-FC44-A965-6194CB67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6EB0-837C-8F4D-9B6A-027CF558D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1908-574E-0E4E-875C-AC2E09830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6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9FE2D0-A775-A042-8181-AE47DD79E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BA1B3-4F90-4D4F-84C1-E592AC9E8A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1543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B637183-FFC1-954F-A4E4-5673A3D9DA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57" y="1771650"/>
            <a:ext cx="5362803" cy="372968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236B7-FD2F-BB43-97EF-AE887B734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036AE-26AC-FA48-B903-7AB6CD828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25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D5AD-DD9F-4F4B-BCC5-0FBB1454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7658" y="1771651"/>
            <a:ext cx="10856685" cy="3740151"/>
          </a:xfrm>
          <a:prstGeom prst="rect">
            <a:avLst/>
          </a:prstGeom>
        </p:spPr>
        <p:txBody>
          <a:bodyPr wrap="square" numCol="3" spcCol="144000">
            <a:normAutofit/>
          </a:bodyPr>
          <a:lstStyle>
            <a:lvl1pPr marL="0" indent="0">
              <a:lnSpc>
                <a:spcPct val="110000"/>
              </a:lnSpc>
              <a:buNone/>
              <a:defRPr sz="2000" baseline="0">
                <a:solidFill>
                  <a:srgbClr val="1A3F8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871D7-CE00-9449-98B1-2C9B31B3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011B-318C-9647-855C-1D5B3B2D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82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C2B72-5248-5645-AD3D-3EC9BAAD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46200"/>
          </a:xfrm>
          <a:prstGeom prst="rect">
            <a:avLst/>
          </a:prstGeom>
          <a:solidFill>
            <a:srgbClr val="007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2A1CF2-DB37-D14F-87D1-56686BA5B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313" y="283024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C5EC-9671-5B4C-A0C2-E703278C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7" y="5799600"/>
            <a:ext cx="787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371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308" r:id="rId13"/>
    <p:sldLayoutId id="2147484309" r:id="rId14"/>
    <p:sldLayoutId id="2147484310" r:id="rId15"/>
    <p:sldLayoutId id="2147484312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5" r:id="rId6"/>
    <p:sldLayoutId id="2147484186" r:id="rId7"/>
    <p:sldLayoutId id="2147484188" r:id="rId8"/>
    <p:sldLayoutId id="2147484189" r:id="rId9"/>
    <p:sldLayoutId id="2147484190" r:id="rId10"/>
    <p:sldLayoutId id="2147484191" r:id="rId11"/>
    <p:sldLayoutId id="21474841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9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169" r:id="rId2"/>
    <p:sldLayoutId id="2147483890" r:id="rId3"/>
    <p:sldLayoutId id="2147483889" r:id="rId4"/>
    <p:sldLayoutId id="2147483791" r:id="rId5"/>
    <p:sldLayoutId id="2147483793" r:id="rId6"/>
    <p:sldLayoutId id="2147483794" r:id="rId7"/>
    <p:sldLayoutId id="2147483795" r:id="rId8"/>
    <p:sldLayoutId id="2147483895" r:id="rId9"/>
    <p:sldLayoutId id="2147483901" r:id="rId10"/>
    <p:sldLayoutId id="2147483805" r:id="rId11"/>
    <p:sldLayoutId id="2147483973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5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307" r:id="rId21"/>
    <p:sldLayoutId id="2147484311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2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60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6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jpeg"/><Relationship Id="rId5" Type="http://schemas.microsoft.com/office/2007/relationships/hdphoto" Target="../media/hdphoto1.wdp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jpeg"/><Relationship Id="rId5" Type="http://schemas.microsoft.com/office/2007/relationships/hdphoto" Target="../media/hdphoto1.wdp"/><Relationship Id="rId4" Type="http://schemas.openxmlformats.org/officeDocument/2006/relationships/image" Target="../media/image56.png"/><Relationship Id="rId9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23.png"/><Relationship Id="rId4" Type="http://schemas.openxmlformats.org/officeDocument/2006/relationships/image" Target="../media/image9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6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RealityBending/FakeFace3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52.sv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2FF2C3E-BA38-7945-E647-AAF136DCC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54" y="0"/>
            <a:ext cx="1634835" cy="74385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EF2071F-F92C-B4AC-43CC-6B251411F1B3}"/>
              </a:ext>
            </a:extLst>
          </p:cNvPr>
          <p:cNvSpPr txBox="1">
            <a:spLocks/>
          </p:cNvSpPr>
          <p:nvPr/>
        </p:nvSpPr>
        <p:spPr>
          <a:xfrm>
            <a:off x="4662055" y="4558989"/>
            <a:ext cx="4246419" cy="7928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Dominique Makowski</a:t>
            </a:r>
          </a:p>
          <a:p>
            <a:pPr marL="0" indent="0">
              <a:buNone/>
            </a:pPr>
            <a:r>
              <a:rPr lang="en-US" sz="1400" i="1" dirty="0">
                <a:solidFill>
                  <a:schemeClr val="bg1"/>
                </a:solidFill>
              </a:rPr>
              <a:t>D.Makowski@sussex.ac.uk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7F051AF-246D-8AA1-1D56-EEC1885B47E0}"/>
              </a:ext>
            </a:extLst>
          </p:cNvPr>
          <p:cNvSpPr txBox="1">
            <a:spLocks/>
          </p:cNvSpPr>
          <p:nvPr/>
        </p:nvSpPr>
        <p:spPr>
          <a:xfrm>
            <a:off x="4662055" y="2750126"/>
            <a:ext cx="7529944" cy="12576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  <a:latin typeface="+mn-lt"/>
              </a:rPr>
              <a:t>Discovering Stats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4400" i="1" dirty="0">
                <a:solidFill>
                  <a:schemeClr val="bg1"/>
                </a:solidFill>
              </a:rPr>
              <a:t>On the AI-faces Experiment</a:t>
            </a:r>
            <a:endParaRPr lang="en-US" sz="4800" i="1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1A3C3D-990F-6EDC-EAAD-E816646A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B478E7-70BE-83CB-3116-771F62A76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8929" y="0"/>
            <a:ext cx="967654" cy="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14BE-469E-8FE9-3CCD-79163A18D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6CC4-4E63-3DB4-546F-7E55A0D0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Theoretical Background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noProof="0" dirty="0">
                <a:latin typeface="+mn-lt"/>
              </a:rPr>
              <a:t>The Sense of Reality</a:t>
            </a:r>
            <a:endParaRPr lang="en-GB" sz="4800" i="1" noProof="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7948-9287-771F-CE61-411F05EC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24" y="2258977"/>
            <a:ext cx="5982551" cy="4169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522CF-80B5-004A-E2F5-05D8F1BFE3DC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La </a:t>
            </a:r>
            <a:r>
              <a:rPr lang="en-GB" sz="700" i="1" dirty="0" err="1">
                <a:solidFill>
                  <a:schemeClr val="bg1"/>
                </a:solidFill>
              </a:rPr>
              <a:t>Trahison</a:t>
            </a:r>
            <a:r>
              <a:rPr lang="en-GB" sz="700" i="1" dirty="0">
                <a:solidFill>
                  <a:schemeClr val="bg1"/>
                </a:solidFill>
              </a:rPr>
              <a:t> des images  (Magritte, 1929)</a:t>
            </a:r>
          </a:p>
        </p:txBody>
      </p:sp>
    </p:spTree>
    <p:extLst>
      <p:ext uri="{BB962C8B-B14F-4D97-AF65-F5344CB8AC3E}">
        <p14:creationId xmlns:p14="http://schemas.microsoft.com/office/powerpoint/2010/main" val="35804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Ã©sultat de recherche d'images pour &quot;adelson illusion&quot;">
            <a:extLst>
              <a:ext uri="{FF2B5EF4-FFF2-40B4-BE49-F238E27FC236}">
                <a16:creationId xmlns:a16="http://schemas.microsoft.com/office/drawing/2014/main" id="{8E6878A9-A124-4AF1-A82A-7E3CDA90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867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EFCCD5-CDE2-4DB3-884C-FB7FEB153C1D}"/>
              </a:ext>
            </a:extLst>
          </p:cNvPr>
          <p:cNvSpPr/>
          <p:nvPr/>
        </p:nvSpPr>
        <p:spPr>
          <a:xfrm>
            <a:off x="5776686" y="0"/>
            <a:ext cx="319314" cy="6858000"/>
          </a:xfrm>
          <a:prstGeom prst="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CF948-A090-4567-AACC-82083CB2C852}"/>
              </a:ext>
            </a:extLst>
          </p:cNvPr>
          <p:cNvSpPr/>
          <p:nvPr/>
        </p:nvSpPr>
        <p:spPr>
          <a:xfrm>
            <a:off x="9779000" y="6629400"/>
            <a:ext cx="241300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noProof="0" dirty="0"/>
              <a:t>Adelson (1995)</a:t>
            </a:r>
          </a:p>
        </p:txBody>
      </p:sp>
    </p:spTree>
    <p:extLst>
      <p:ext uri="{BB962C8B-B14F-4D97-AF65-F5344CB8AC3E}">
        <p14:creationId xmlns:p14="http://schemas.microsoft.com/office/powerpoint/2010/main" val="26600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19CA542-B933-4CF2-9631-F61E6B8C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6E7C4A-649E-42F0-8B28-8178999C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4C6F58B-B3DC-4EFD-BF78-E773763A86E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D6231E5B-6B18-415E-BCB3-F0BE9AC6FD0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61D1511C-8D8B-4B64-8E1B-8D4E285BAF84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D0B348F7-91DF-445F-806A-544EE41A7AF0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89B275-D751-45EC-9C6B-640D10CACE9E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1D155A-199D-490F-BBE5-B5D72E542567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9264BA-6499-41C1-BFB5-E1967C2DC71B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B70A06-8397-4DC9-851E-20101A2B5582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235068EC-BCFB-4775-8559-52BF0EFB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C124C8-E140-4635-B74B-FDCA8EF2F245}"/>
              </a:ext>
            </a:extLst>
          </p:cNvPr>
          <p:cNvCxnSpPr>
            <a:cxnSpLocks/>
          </p:cNvCxnSpPr>
          <p:nvPr/>
        </p:nvCxnSpPr>
        <p:spPr>
          <a:xfrm flipV="1">
            <a:off x="4087227" y="3031396"/>
            <a:ext cx="0" cy="567593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51F4C6-8A11-4B0D-A5CA-D233CB6D9BC6}"/>
              </a:ext>
            </a:extLst>
          </p:cNvPr>
          <p:cNvCxnSpPr>
            <a:cxnSpLocks/>
          </p:cNvCxnSpPr>
          <p:nvPr/>
        </p:nvCxnSpPr>
        <p:spPr>
          <a:xfrm flipV="1">
            <a:off x="2775694" y="2768493"/>
            <a:ext cx="943361" cy="51705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596038-D8FE-40D7-9F18-FC445FE9EE21}"/>
              </a:ext>
            </a:extLst>
          </p:cNvPr>
          <p:cNvCxnSpPr>
            <a:cxnSpLocks/>
          </p:cNvCxnSpPr>
          <p:nvPr/>
        </p:nvCxnSpPr>
        <p:spPr>
          <a:xfrm>
            <a:off x="3036286" y="2207887"/>
            <a:ext cx="700278" cy="187694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BA6CF-F317-8C32-7EC8-FB0AECFEEA81}"/>
              </a:ext>
            </a:extLst>
          </p:cNvPr>
          <p:cNvGrpSpPr/>
          <p:nvPr/>
        </p:nvGrpSpPr>
        <p:grpSpPr>
          <a:xfrm>
            <a:off x="9395207" y="83379"/>
            <a:ext cx="2705242" cy="3129110"/>
            <a:chOff x="8674267" y="118822"/>
            <a:chExt cx="2705242" cy="3129110"/>
          </a:xfrm>
        </p:grpSpPr>
        <p:pic>
          <p:nvPicPr>
            <p:cNvPr id="1026" name="Picture 2" descr="Your brain hallucinates your conscious reality">
              <a:extLst>
                <a:ext uri="{FF2B5EF4-FFF2-40B4-BE49-F238E27FC236}">
                  <a16:creationId xmlns:a16="http://schemas.microsoft.com/office/drawing/2014/main" id="{AF0A1D5F-C4A3-4FAE-AA7D-9D79CAF1C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3" r="30030" b="7677"/>
            <a:stretch>
              <a:fillRect/>
            </a:stretch>
          </p:blipFill>
          <p:spPr bwMode="auto">
            <a:xfrm>
              <a:off x="8861169" y="118822"/>
              <a:ext cx="2518340" cy="312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Ted - Free social media icons">
              <a:extLst>
                <a:ext uri="{FF2B5EF4-FFF2-40B4-BE49-F238E27FC236}">
                  <a16:creationId xmlns:a16="http://schemas.microsoft.com/office/drawing/2014/main" id="{F67B4D30-73B1-5276-8069-5A084A579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3127" y="178616"/>
              <a:ext cx="305656" cy="30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0BF02B-0858-DAD1-A27E-95D8F6CB0CD9}"/>
                </a:ext>
              </a:extLst>
            </p:cNvPr>
            <p:cNvSpPr/>
            <p:nvPr/>
          </p:nvSpPr>
          <p:spPr>
            <a:xfrm>
              <a:off x="8674267" y="146010"/>
              <a:ext cx="2348860" cy="70510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i="1" noProof="0" dirty="0">
                  <a:solidFill>
                    <a:schemeClr val="bg1"/>
                  </a:solidFill>
                </a:rPr>
                <a:t>« </a:t>
              </a:r>
              <a:r>
                <a:rPr lang="en-GB" sz="1400" b="1" i="1" noProof="0" dirty="0">
                  <a:solidFill>
                    <a:schemeClr val="bg1"/>
                  </a:solidFill>
                </a:rPr>
                <a:t>Reality is a controlled hallucination </a:t>
              </a:r>
              <a:r>
                <a:rPr lang="en-GB" sz="1400" i="1" noProof="0" dirty="0">
                  <a:solidFill>
                    <a:schemeClr val="bg1"/>
                  </a:solidFill>
                </a:rPr>
                <a:t>» </a:t>
              </a:r>
            </a:p>
            <a:p>
              <a:pPr algn="r"/>
              <a:r>
                <a:rPr lang="en-GB" sz="1400" noProof="0" dirty="0">
                  <a:solidFill>
                    <a:schemeClr val="bg1"/>
                  </a:solidFill>
                </a:rPr>
                <a:t>Anil Seth (2017)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02D1219-54AD-37FA-AD0C-736856E9C3F6}"/>
              </a:ext>
            </a:extLst>
          </p:cNvPr>
          <p:cNvSpPr/>
          <p:nvPr/>
        </p:nvSpPr>
        <p:spPr>
          <a:xfrm>
            <a:off x="1441396" y="1122639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Classical Computationalism</a:t>
            </a:r>
          </a:p>
        </p:txBody>
      </p:sp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3CACDCF1-4FA4-49E8-A7C7-077F12AE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100165-32E6-A20D-FE40-727737B6C9B6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noProof="0" dirty="0"/>
              <a:t>Predictive Processing</a:t>
            </a:r>
          </a:p>
        </p:txBody>
      </p:sp>
    </p:spTree>
    <p:extLst>
      <p:ext uri="{BB962C8B-B14F-4D97-AF65-F5344CB8AC3E}">
        <p14:creationId xmlns:p14="http://schemas.microsoft.com/office/powerpoint/2010/main" val="5467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" grpId="0" animBg="1"/>
      <p:bldP spid="8" grpId="0"/>
      <p:bldP spid="8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322EFB34-A397-462B-8767-261CB398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1" y="0"/>
            <a:ext cx="108170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experiential blindness&quot;">
            <a:extLst>
              <a:ext uri="{FF2B5EF4-FFF2-40B4-BE49-F238E27FC236}">
                <a16:creationId xmlns:a16="http://schemas.microsoft.com/office/drawing/2014/main" id="{AB13CF8F-F1EB-41CC-A8FF-99799D36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 b="11198"/>
          <a:stretch/>
        </p:blipFill>
        <p:spPr bwMode="auto">
          <a:xfrm>
            <a:off x="687481" y="0"/>
            <a:ext cx="10817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E5F34-88A2-2C1A-FA00-3958D087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947B349-8C95-8EE9-31AF-5E2DB53B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273" y="1780240"/>
            <a:ext cx="3553218" cy="23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A1CD85-B8F2-47BC-B2AA-8084998B8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" b="98980" l="10000" r="90000">
                        <a14:foregroundMark x1="82214" y1="46837" x2="82500" y2="41327"/>
                        <a14:foregroundMark x1="74714" y1="46122" x2="73214" y2="63163"/>
                        <a14:foregroundMark x1="67643" y1="48265" x2="69857" y2="40918"/>
                        <a14:foregroundMark x1="69857" y1="8571" x2="64000" y2="3367"/>
                        <a14:foregroundMark x1="43786" y1="1633" x2="35500" y2="1327"/>
                        <a14:foregroundMark x1="80786" y1="91020" x2="80286" y2="94796"/>
                        <a14:foregroundMark x1="67143" y1="96224" x2="70571" y2="98980"/>
                        <a14:backgroundMark x1="53286" y1="31939" x2="48143" y2="45408"/>
                        <a14:backgroundMark x1="41857" y1="40918" x2="38714" y2="53367"/>
                        <a14:backgroundMark x1="38714" y1="53367" x2="38429" y2="53469"/>
                        <a14:backgroundMark x1="37929" y1="43673" x2="40857" y2="54388"/>
                        <a14:backgroundMark x1="40857" y1="54388" x2="38214" y2="62143"/>
                        <a14:backgroundMark x1="34571" y1="60102" x2="34286" y2="43673"/>
                        <a14:backgroundMark x1="64929" y1="23571" x2="47071" y2="38061"/>
                        <a14:backgroundMark x1="47071" y1="38061" x2="44500" y2="43673"/>
                        <a14:backgroundMark x1="57429" y1="40612" x2="62571" y2="31735"/>
                        <a14:backgroundMark x1="62571" y1="31735" x2="62786" y2="31531"/>
                        <a14:backgroundMark x1="52286" y1="38878" x2="57429" y2="30510"/>
                        <a14:backgroundMark x1="54286" y1="35408" x2="49357" y2="47143"/>
                        <a14:backgroundMark x1="57929" y1="34286" x2="51357" y2="41939"/>
                        <a14:backgroundMark x1="64000" y1="36429" x2="54500" y2="32959"/>
                        <a14:backgroundMark x1="54500" y1="32959" x2="54500" y2="32959"/>
                        <a14:backgroundMark x1="64000" y1="39184" x2="54286" y2="34694"/>
                        <a14:backgroundMark x1="53286" y1="45408" x2="62929" y2="38776"/>
                        <a14:backgroundMark x1="62929" y1="38776" x2="63286" y2="38163"/>
                        <a14:backgroundMark x1="66929" y1="39592" x2="57857" y2="50918"/>
                        <a14:backgroundMark x1="57857" y1="50918" x2="54000" y2="53469"/>
                        <a14:backgroundMark x1="62071" y1="50714" x2="53071" y2="53061"/>
                        <a14:backgroundMark x1="53071" y1="53061" x2="52571" y2="52755"/>
                        <a14:backgroundMark x1="62786" y1="52041" x2="57929" y2="53776"/>
                        <a14:backgroundMark x1="67143" y1="40204" x2="64214" y2="48265"/>
                        <a14:backgroundMark x1="59857" y1="53061" x2="58143" y2="55204"/>
                        <a14:backgroundMark x1="60857" y1="26735" x2="57429" y2="13776"/>
                        <a14:backgroundMark x1="66214" y1="15612" x2="53286" y2="6531"/>
                        <a14:backgroundMark x1="61071" y1="10306" x2="55500" y2="6531"/>
                        <a14:backgroundMark x1="61286" y1="7959" x2="59143" y2="5102"/>
                        <a14:backgroundMark x1="37000" y1="62857" x2="28000" y2="55102"/>
                        <a14:backgroundMark x1="28000" y1="55102" x2="27500" y2="53469"/>
                        <a14:backgroundMark x1="29714" y1="39592" x2="26286" y2="53061"/>
                        <a14:backgroundMark x1="26286" y1="53061" x2="26500" y2="57653"/>
                        <a14:backgroundMark x1="22143" y1="40918" x2="21643" y2="52755"/>
                        <a14:backgroundMark x1="19214" y1="40204" x2="23357" y2="50000"/>
                        <a14:backgroundMark x1="18500" y1="40204" x2="18500" y2="40204"/>
                        <a14:backgroundMark x1="17786" y1="38878" x2="17786" y2="38878"/>
                        <a14:backgroundMark x1="18714" y1="37449" x2="17286" y2="43367"/>
                        <a14:backgroundMark x1="17500" y1="37449" x2="17286" y2="38878"/>
                        <a14:backgroundMark x1="26286" y1="56224" x2="33357" y2="63163"/>
                        <a14:backgroundMark x1="29214" y1="62449" x2="35500" y2="64898"/>
                        <a14:backgroundMark x1="30429" y1="65918" x2="39929" y2="66633"/>
                        <a14:backgroundMark x1="68857" y1="32959" x2="64929" y2="26735"/>
                        <a14:backgroundMark x1="69857" y1="28061" x2="67429" y2="39286"/>
                        <a14:backgroundMark x1="67429" y1="39286" x2="65714" y2="39898"/>
                        <a14:backgroundMark x1="62500" y1="34286" x2="78357" y2="38878"/>
                        <a14:backgroundMark x1="67643" y1="43367" x2="65214" y2="47143"/>
                        <a14:backgroundMark x1="60571" y1="53061" x2="56429" y2="55510"/>
                        <a14:backgroundMark x1="61571" y1="54184" x2="56429" y2="55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370" y="1691573"/>
            <a:ext cx="5324324" cy="372702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8B70FED-79AB-1ACA-2063-B96E267ACBB4}"/>
              </a:ext>
            </a:extLst>
          </p:cNvPr>
          <p:cNvSpPr txBox="1">
            <a:spLocks/>
          </p:cNvSpPr>
          <p:nvPr/>
        </p:nvSpPr>
        <p:spPr>
          <a:xfrm>
            <a:off x="82407" y="0"/>
            <a:ext cx="10911594" cy="9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solidFill>
                  <a:schemeClr val="tx2"/>
                </a:solidFill>
                <a:ea typeface="Futura Medium" charset="0"/>
                <a:cs typeface="Futura Medium" charset="0"/>
              </a:rPr>
              <a:t>The Construction of Reality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EE85F627-09AC-218E-412B-59CAC8611086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9F9D4D6C-0590-86DA-0353-D281E0F3EC50}"/>
              </a:ext>
            </a:extLst>
          </p:cNvPr>
          <p:cNvSpPr/>
          <p:nvPr/>
        </p:nvSpPr>
        <p:spPr>
          <a:xfrm rot="7673567" flipH="1">
            <a:off x="4455080" y="909872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E07E3A65-2304-7618-3232-94BFCA76B9D8}"/>
              </a:ext>
            </a:extLst>
          </p:cNvPr>
          <p:cNvSpPr/>
          <p:nvPr/>
        </p:nvSpPr>
        <p:spPr>
          <a:xfrm rot="18346523" flipH="1">
            <a:off x="4559546" y="1209955"/>
            <a:ext cx="3600000" cy="3600000"/>
          </a:xfrm>
          <a:prstGeom prst="circularArrow">
            <a:avLst>
              <a:gd name="adj1" fmla="val 10226"/>
              <a:gd name="adj2" fmla="val 1142319"/>
              <a:gd name="adj3" fmla="val 15213859"/>
              <a:gd name="adj4" fmla="val 10519361"/>
              <a:gd name="adj5" fmla="val 10842"/>
            </a:avLst>
          </a:prstGeom>
          <a:blipFill dpi="0" rotWithShape="1">
            <a:blip r:embed="rId6">
              <a:alphaModFix amt="6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55AB19-66B0-6443-2808-2F46CD63B61B}"/>
              </a:ext>
            </a:extLst>
          </p:cNvPr>
          <p:cNvSpPr/>
          <p:nvPr/>
        </p:nvSpPr>
        <p:spPr>
          <a:xfrm>
            <a:off x="3505267" y="1930300"/>
            <a:ext cx="1308315" cy="130831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D8C32-5A97-F047-B245-6E30E5A01F8E}"/>
              </a:ext>
            </a:extLst>
          </p:cNvPr>
          <p:cNvCxnSpPr>
            <a:cxnSpLocks/>
          </p:cNvCxnSpPr>
          <p:nvPr/>
        </p:nvCxnSpPr>
        <p:spPr>
          <a:xfrm flipV="1">
            <a:off x="4087914" y="3036211"/>
            <a:ext cx="0" cy="56759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5A1E-371D-F24E-A40B-C4BB51A6ACFC}"/>
              </a:ext>
            </a:extLst>
          </p:cNvPr>
          <p:cNvCxnSpPr>
            <a:cxnSpLocks/>
          </p:cNvCxnSpPr>
          <p:nvPr/>
        </p:nvCxnSpPr>
        <p:spPr>
          <a:xfrm flipV="1">
            <a:off x="2776381" y="2773308"/>
            <a:ext cx="943361" cy="517052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A99A2-A2B4-75A8-0871-804A5E984FB6}"/>
              </a:ext>
            </a:extLst>
          </p:cNvPr>
          <p:cNvCxnSpPr>
            <a:cxnSpLocks/>
          </p:cNvCxnSpPr>
          <p:nvPr/>
        </p:nvCxnSpPr>
        <p:spPr>
          <a:xfrm>
            <a:off x="3036973" y="2212702"/>
            <a:ext cx="700278" cy="18769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png2.kisspng.com/sh/8fc5df315150c4d0d5f709ff05721925/L0KzQYm3VMI4N5pBfZH0aYP2gLBuTgRwapJoe9G2cHnzdX7sjPVkfKN0httsLXPsd7L5hgR1bV51geJuLYPwf7zwjvcuPZJqS6htYXXnRrK5U8gvQWM6SKIAMEC0RYO7WMU1OWo1UKkEMj7zfri=/kisspng-tobacco-pipe-electronic-cigarette-pipe-smoking-5ae36daed6a238.9250050015248541908792.png">
            <a:extLst>
              <a:ext uri="{FF2B5EF4-FFF2-40B4-BE49-F238E27FC236}">
                <a16:creationId xmlns:a16="http://schemas.microsoft.com/office/drawing/2014/main" id="{C97AF4B6-539B-B996-4401-2E8ABA8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5268" y="1982044"/>
            <a:ext cx="1308315" cy="1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pipe icon">
            <a:extLst>
              <a:ext uri="{FF2B5EF4-FFF2-40B4-BE49-F238E27FC236}">
                <a16:creationId xmlns:a16="http://schemas.microsoft.com/office/drawing/2014/main" id="{93C7BFF4-0CAF-8E83-C98F-7190F4AE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325" y="2159195"/>
            <a:ext cx="2312395" cy="23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290C-5948-10FB-78EC-437BD30BBE31}"/>
              </a:ext>
            </a:extLst>
          </p:cNvPr>
          <p:cNvSpPr/>
          <p:nvPr/>
        </p:nvSpPr>
        <p:spPr>
          <a:xfrm>
            <a:off x="6529808" y="4025373"/>
            <a:ext cx="3865418" cy="552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Predictive Processing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A8EEB1-7D3E-23CE-AC31-54D7F59E90E3}"/>
              </a:ext>
            </a:extLst>
          </p:cNvPr>
          <p:cNvGrpSpPr/>
          <p:nvPr/>
        </p:nvGrpSpPr>
        <p:grpSpPr>
          <a:xfrm>
            <a:off x="879849" y="2617435"/>
            <a:ext cx="4505511" cy="6064653"/>
            <a:chOff x="879849" y="2617435"/>
            <a:chExt cx="4505511" cy="60646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D2B604-F9DB-5B35-3881-61EFC8A241C2}"/>
                </a:ext>
              </a:extLst>
            </p:cNvPr>
            <p:cNvGrpSpPr/>
            <p:nvPr/>
          </p:nvGrpSpPr>
          <p:grpSpPr>
            <a:xfrm>
              <a:off x="879849" y="2617435"/>
              <a:ext cx="4505511" cy="6064653"/>
              <a:chOff x="879849" y="2617435"/>
              <a:chExt cx="4505511" cy="606465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0A5D57-6863-553D-5C18-8984E305EE07}"/>
                  </a:ext>
                </a:extLst>
              </p:cNvPr>
              <p:cNvSpPr/>
              <p:nvPr/>
            </p:nvSpPr>
            <p:spPr>
              <a:xfrm>
                <a:off x="879849" y="4503749"/>
                <a:ext cx="3553218" cy="417833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2" name="Arrow: Circular 11">
                <a:extLst>
                  <a:ext uri="{FF2B5EF4-FFF2-40B4-BE49-F238E27FC236}">
                    <a16:creationId xmlns:a16="http://schemas.microsoft.com/office/drawing/2014/main" id="{40148E55-D35A-011B-F01E-43AA6B44C229}"/>
                  </a:ext>
                </a:extLst>
              </p:cNvPr>
              <p:cNvSpPr/>
              <p:nvPr/>
            </p:nvSpPr>
            <p:spPr>
              <a:xfrm rot="8475752" flipH="1" flipV="1">
                <a:off x="1785360" y="2617435"/>
                <a:ext cx="3600000" cy="3600000"/>
              </a:xfrm>
              <a:prstGeom prst="circularArrow">
                <a:avLst>
                  <a:gd name="adj1" fmla="val 10226"/>
                  <a:gd name="adj2" fmla="val 1142319"/>
                  <a:gd name="adj3" fmla="val 15213859"/>
                  <a:gd name="adj4" fmla="val 11927607"/>
                  <a:gd name="adj5" fmla="val 10842"/>
                </a:avLst>
              </a:prstGeom>
              <a:gradFill flip="none" rotWithShape="1">
                <a:gsLst>
                  <a:gs pos="0">
                    <a:srgbClr val="00B0F0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88C39C-5C04-02DF-C0B0-03C563514020}"/>
                </a:ext>
              </a:extLst>
            </p:cNvPr>
            <p:cNvSpPr/>
            <p:nvPr/>
          </p:nvSpPr>
          <p:spPr>
            <a:xfrm>
              <a:off x="1177637" y="5189818"/>
              <a:ext cx="3411530" cy="1219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600" b="1" noProof="0" dirty="0">
                  <a:solidFill>
                    <a:schemeClr val="bg1"/>
                  </a:solidFill>
                </a:rPr>
                <a:t>Beliefs about Reality</a:t>
              </a:r>
            </a:p>
            <a:p>
              <a:r>
                <a:rPr lang="en-GB" sz="1200" b="1" i="1" dirty="0">
                  <a:solidFill>
                    <a:schemeClr val="bg1"/>
                  </a:solidFill>
                </a:rPr>
                <a:t>“Photograph” </a:t>
              </a:r>
              <a:r>
                <a:rPr lang="en-GB" sz="1000" b="1" i="1" dirty="0">
                  <a:solidFill>
                    <a:schemeClr val="bg1"/>
                  </a:solidFill>
                </a:rPr>
                <a:t>vs.</a:t>
              </a:r>
              <a:r>
                <a:rPr lang="en-GB" sz="1200" b="1" i="1" dirty="0">
                  <a:solidFill>
                    <a:schemeClr val="bg1"/>
                  </a:solidFill>
                </a:rPr>
                <a:t> “AI-Generated”</a:t>
              </a:r>
              <a:endParaRPr lang="en-GB" sz="1050" b="1" i="1" noProof="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 descr="A person with a ponytail&#10;&#10;AI-generated content may be incorrect.">
            <a:extLst>
              <a:ext uri="{FF2B5EF4-FFF2-40B4-BE49-F238E27FC236}">
                <a16:creationId xmlns:a16="http://schemas.microsoft.com/office/drawing/2014/main" id="{E6F2D8B3-0C0C-0D55-EAEA-D61EC50B11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3" y="1849770"/>
            <a:ext cx="2057843" cy="2057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42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9AD45A-BD03-825F-3CAF-83CE0F9E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1200"/>
            <a:ext cx="9144000" cy="741953"/>
          </a:xfrm>
        </p:spPr>
        <p:txBody>
          <a:bodyPr/>
          <a:lstStyle/>
          <a:p>
            <a:r>
              <a:rPr lang="en-GB" sz="2400" b="1" i="1" dirty="0"/>
              <a:t>“Anti-AI bias”</a:t>
            </a:r>
            <a:endParaRPr lang="en-GB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DFFB-4C3D-FB7A-176C-BB10F7DC1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1147"/>
            <a:ext cx="9144001" cy="1916820"/>
          </a:xfrm>
        </p:spPr>
        <p:txBody>
          <a:bodyPr/>
          <a:lstStyle/>
          <a:p>
            <a:r>
              <a:rPr lang="en-GB" dirty="0"/>
              <a:t>Synthetic Prejudice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B273B-2E4E-5C9B-7D0D-C7B03CD0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453" y="2723153"/>
            <a:ext cx="6091093" cy="378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83C09-F88A-E78C-3868-84EE036DBAE0}"/>
              </a:ext>
            </a:extLst>
          </p:cNvPr>
          <p:cNvSpPr txBox="1"/>
          <p:nvPr/>
        </p:nvSpPr>
        <p:spPr>
          <a:xfrm>
            <a:off x="3104723" y="6485449"/>
            <a:ext cx="59825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</a:rPr>
              <a:t> Amore e </a:t>
            </a:r>
            <a:r>
              <a:rPr lang="en-GB" sz="700" i="1" dirty="0" err="1">
                <a:solidFill>
                  <a:schemeClr val="bg1"/>
                </a:solidFill>
              </a:rPr>
              <a:t>Psiche</a:t>
            </a:r>
            <a:r>
              <a:rPr lang="en-GB" sz="700" i="1" dirty="0">
                <a:solidFill>
                  <a:schemeClr val="bg1"/>
                </a:solidFill>
              </a:rPr>
              <a:t> (Crespi, 1709)</a:t>
            </a:r>
          </a:p>
        </p:txBody>
      </p:sp>
    </p:spTree>
    <p:extLst>
      <p:ext uri="{BB962C8B-B14F-4D97-AF65-F5344CB8AC3E}">
        <p14:creationId xmlns:p14="http://schemas.microsoft.com/office/powerpoint/2010/main" val="20272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9289-E960-8531-6C75-C4028A93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15BC-CE47-1EA4-83D0-9005E601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27" y="1719576"/>
            <a:ext cx="4963418" cy="4711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CCF95-A595-9EBF-7A75-86C7904A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2" y="2953270"/>
            <a:ext cx="6677983" cy="377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589AC-542E-BF2B-B78A-C35ECA30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84" y="1437562"/>
            <a:ext cx="1926925" cy="122707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462589-164A-B4DC-7A25-78AC80C120B6}"/>
              </a:ext>
            </a:extLst>
          </p:cNvPr>
          <p:cNvSpPr/>
          <p:nvPr/>
        </p:nvSpPr>
        <p:spPr>
          <a:xfrm>
            <a:off x="120382" y="1627243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characteristics</a:t>
            </a:r>
            <a:r>
              <a:rPr lang="fr-FR" dirty="0"/>
              <a:t> for music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played</a:t>
            </a:r>
            <a:r>
              <a:rPr lang="fr-FR" dirty="0"/>
              <a:t> by an AI </a:t>
            </a:r>
            <a:r>
              <a:rPr lang="fr-FR" sz="1200" dirty="0"/>
              <a:t>(</a:t>
            </a:r>
            <a:r>
              <a:rPr lang="fr-FR" sz="1200" dirty="0" err="1"/>
              <a:t>Ansani</a:t>
            </a:r>
            <a:r>
              <a:rPr lang="fr-FR" sz="1200" dirty="0"/>
              <a:t>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4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4003B-D730-FB2A-703A-B4544D4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0A66-C5BF-6C89-7E14-A2EFEA0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2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C4B38-6D17-BC22-CBE3-B1ADC0457D06}"/>
              </a:ext>
            </a:extLst>
          </p:cNvPr>
          <p:cNvSpPr/>
          <p:nvPr/>
        </p:nvSpPr>
        <p:spPr>
          <a:xfrm>
            <a:off x="120381" y="1773382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arousal for </a:t>
            </a:r>
            <a:r>
              <a:rPr lang="fr-FR" dirty="0" err="1"/>
              <a:t>erotic</a:t>
            </a:r>
            <a:r>
              <a:rPr lang="fr-FR" dirty="0"/>
              <a:t> </a:t>
            </a:r>
            <a:r>
              <a:rPr lang="fr-FR" dirty="0" err="1"/>
              <a:t>pictures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(Marini et al.,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66115-A299-E036-7848-0B95B7FA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96" y="1773381"/>
            <a:ext cx="5562501" cy="17138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6" name="Picture 2" descr="Men's Sexy Undies - Buy Sexy &amp; Supportive Lingerie For Men – Cocksox®">
            <a:extLst>
              <a:ext uri="{FF2B5EF4-FFF2-40B4-BE49-F238E27FC236}">
                <a16:creationId xmlns:a16="http://schemas.microsoft.com/office/drawing/2014/main" id="{1672FD92-D6DF-FCF2-2794-E05EBCDB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30" y="3685203"/>
            <a:ext cx="2738364" cy="29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505193-A21E-FC9C-DCFD-A12AB1DFEFBE}"/>
              </a:ext>
            </a:extLst>
          </p:cNvPr>
          <p:cNvGrpSpPr/>
          <p:nvPr/>
        </p:nvGrpSpPr>
        <p:grpSpPr>
          <a:xfrm>
            <a:off x="5248681" y="3685202"/>
            <a:ext cx="6567816" cy="2923088"/>
            <a:chOff x="5248681" y="3685202"/>
            <a:chExt cx="6567816" cy="2923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321BA-4D58-0E81-47F7-207DB51A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681" y="3685202"/>
              <a:ext cx="6567816" cy="292308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20A8D5-B9A4-C735-EB1D-A4B19CE57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764" y="4828309"/>
              <a:ext cx="477981" cy="54725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1A3B2-EDCA-8784-4D4F-5575004BCD0F}"/>
              </a:ext>
            </a:extLst>
          </p:cNvPr>
          <p:cNvGrpSpPr/>
          <p:nvPr/>
        </p:nvGrpSpPr>
        <p:grpSpPr>
          <a:xfrm>
            <a:off x="120381" y="4163237"/>
            <a:ext cx="2043849" cy="1870089"/>
            <a:chOff x="120381" y="4163237"/>
            <a:chExt cx="2043849" cy="18700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B07196-D45E-E8DB-8282-BE1A4D81227D}"/>
                </a:ext>
              </a:extLst>
            </p:cNvPr>
            <p:cNvSpPr/>
            <p:nvPr/>
          </p:nvSpPr>
          <p:spPr>
            <a:xfrm>
              <a:off x="620329" y="4163237"/>
              <a:ext cx="1197814" cy="832291"/>
            </a:xfrm>
            <a:prstGeom prst="rect">
              <a:avLst/>
            </a:prstGeom>
            <a:solidFill>
              <a:srgbClr val="88C2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Real</a:t>
              </a:r>
              <a:endParaRPr lang="en-GB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94C53B-C6E1-6D0B-33DA-F0E023015858}"/>
                </a:ext>
              </a:extLst>
            </p:cNvPr>
            <p:cNvSpPr/>
            <p:nvPr/>
          </p:nvSpPr>
          <p:spPr>
            <a:xfrm>
              <a:off x="620329" y="5216236"/>
              <a:ext cx="1197814" cy="817090"/>
            </a:xfrm>
            <a:prstGeom prst="rect">
              <a:avLst/>
            </a:prstGeom>
            <a:solidFill>
              <a:srgbClr val="FF818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AI-</a:t>
              </a:r>
              <a:r>
                <a:rPr lang="fr-FR" sz="1400" dirty="0" err="1"/>
                <a:t>Generated</a:t>
              </a:r>
              <a:endParaRPr lang="en-GB" sz="1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86DB7A-CA0F-1A39-082E-19B70DD22A42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120381" y="4579383"/>
              <a:ext cx="499948" cy="498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46B392-AEB8-E108-367C-E1D268FC5E5A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20381" y="5077691"/>
              <a:ext cx="499948" cy="547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4C50B-4ED2-106F-E699-EE3BA3DEA58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818143" y="4579383"/>
              <a:ext cx="346087" cy="41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3CFDA3-388B-FF4B-03E9-D9B7EE8406C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818143" y="5313218"/>
              <a:ext cx="346087" cy="311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84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858C-61D3-4B15-E526-BD8E8DFD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91D771-A898-18CD-0972-C55884ABC9DF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pic>
        <p:nvPicPr>
          <p:cNvPr id="2" name="Picture 1" descr="A close-up of a young person&#10;&#10;Description automatically generated">
            <a:extLst>
              <a:ext uri="{FF2B5EF4-FFF2-40B4-BE49-F238E27FC236}">
                <a16:creationId xmlns:a16="http://schemas.microsoft.com/office/drawing/2014/main" id="{E62E4D0D-78AE-559D-E0AF-9CD01D5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72840"/>
            <a:ext cx="6096002" cy="4285160"/>
          </a:xfrm>
          <a:prstGeom prst="rect">
            <a:avLst/>
          </a:prstGeom>
        </p:spPr>
      </p:pic>
      <p:pic>
        <p:nvPicPr>
          <p:cNvPr id="4" name="Picture 3" descr="A person with short black hair wearing a grey shirt&#10;&#10;Description automatically generated">
            <a:extLst>
              <a:ext uri="{FF2B5EF4-FFF2-40B4-BE49-F238E27FC236}">
                <a16:creationId xmlns:a16="http://schemas.microsoft.com/office/drawing/2014/main" id="{E0A50A35-7425-34F2-F2AE-76948E623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72840"/>
            <a:ext cx="6096000" cy="42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C3FB-9387-AEA1-22CE-3ADE1B39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Prejudice</a:t>
            </a:r>
            <a:r>
              <a:rPr lang="fr-FR" dirty="0"/>
              <a:t>: Example 3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49942-CF22-118B-68DB-A08CBF2C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38" y="1475509"/>
            <a:ext cx="3920450" cy="20986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CEF39-40B6-2904-53CF-B1B41EF7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27" y="3574168"/>
            <a:ext cx="7056861" cy="317946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4983-05A2-6807-AB78-DCDFE8DD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31" y="3574168"/>
            <a:ext cx="3338342" cy="31768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796E5-1163-61D1-B985-BA7D0DE1949B}"/>
              </a:ext>
            </a:extLst>
          </p:cNvPr>
          <p:cNvSpPr/>
          <p:nvPr/>
        </p:nvSpPr>
        <p:spPr>
          <a:xfrm>
            <a:off x="246735" y="1902527"/>
            <a:ext cx="5817624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perceived</a:t>
            </a:r>
            <a:r>
              <a:rPr lang="fr-FR" dirty="0"/>
              <a:t> positive </a:t>
            </a:r>
            <a:r>
              <a:rPr lang="fr-FR" dirty="0" err="1"/>
              <a:t>emotion</a:t>
            </a:r>
            <a:r>
              <a:rPr lang="fr-FR" dirty="0"/>
              <a:t> (</a:t>
            </a:r>
            <a:r>
              <a:rPr lang="fr-FR" dirty="0" err="1"/>
              <a:t>smiles</a:t>
            </a:r>
            <a:r>
              <a:rPr lang="fr-FR" dirty="0"/>
              <a:t>)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believe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100" dirty="0"/>
              <a:t>(</a:t>
            </a:r>
            <a:r>
              <a:rPr lang="fr-FR" sz="1100" dirty="0" err="1"/>
              <a:t>Eiserbeck</a:t>
            </a:r>
            <a:r>
              <a:rPr lang="fr-FR" sz="1100" dirty="0"/>
              <a:t> et al.,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1783-793A-EAA7-79F8-14607EC5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AC342-E785-11BB-9F3C-F7DC89642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650"/>
            <a:ext cx="9144001" cy="2876550"/>
          </a:xfrm>
        </p:spPr>
        <p:txBody>
          <a:bodyPr>
            <a:normAutofit/>
          </a:bodyPr>
          <a:lstStyle/>
          <a:p>
            <a:r>
              <a:rPr lang="en-GB" sz="6000" dirty="0"/>
              <a:t>Our Study</a:t>
            </a:r>
            <a:br>
              <a:rPr lang="en-GB" sz="6000" dirty="0"/>
            </a:br>
            <a:br>
              <a:rPr lang="en-GB" sz="6000" dirty="0"/>
            </a:br>
            <a:r>
              <a:rPr lang="en-GB" sz="3200" dirty="0">
                <a:latin typeface="+mn-lt"/>
              </a:rPr>
              <a:t>AI beliefs &amp; Attractiveness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176D-4727-4EC1-8B04-209E5BAD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about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C6030-0477-DFF4-4567-A62398D9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4" y="2928412"/>
            <a:ext cx="6736087" cy="1630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37283-C209-6BE5-C83F-A7F9F25D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68" y="1524452"/>
            <a:ext cx="4844276" cy="493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AED19-38E9-A770-CD6A-7BC17341AC0F}"/>
              </a:ext>
            </a:extLst>
          </p:cNvPr>
          <p:cNvSpPr/>
          <p:nvPr/>
        </p:nvSpPr>
        <p:spPr>
          <a:xfrm>
            <a:off x="415637" y="5190700"/>
            <a:ext cx="3769106" cy="1446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/>
              <a:t>A </a:t>
            </a:r>
            <a:r>
              <a:rPr lang="fr-FR" sz="1400" dirty="0" err="1"/>
              <a:t>common</a:t>
            </a:r>
            <a:r>
              <a:rPr lang="fr-FR" sz="1400" dirty="0"/>
              <a:t> part of the </a:t>
            </a:r>
            <a:r>
              <a:rPr lang="fr-FR" sz="1400" dirty="0" err="1"/>
              <a:t>research</a:t>
            </a:r>
            <a:r>
              <a:rPr lang="fr-FR" sz="1400" dirty="0"/>
              <a:t> process </a:t>
            </a:r>
            <a:r>
              <a:rPr lang="fr-FR" sz="1400" dirty="0" err="1"/>
              <a:t>is</a:t>
            </a:r>
            <a:r>
              <a:rPr lang="fr-FR" sz="1400" dirty="0"/>
              <a:t> to </a:t>
            </a:r>
            <a:r>
              <a:rPr lang="fr-FR" sz="1400" dirty="0" err="1"/>
              <a:t>separate</a:t>
            </a:r>
            <a:r>
              <a:rPr lang="fr-FR" sz="1400" dirty="0"/>
              <a:t> the </a:t>
            </a:r>
            <a:r>
              <a:rPr lang="fr-FR" sz="1400" dirty="0" err="1"/>
              <a:t>wheat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chaff: </a:t>
            </a:r>
            <a:r>
              <a:rPr lang="fr-FR" sz="1400" dirty="0" err="1"/>
              <a:t>identify</a:t>
            </a:r>
            <a:r>
              <a:rPr lang="fr-FR" sz="1400" dirty="0"/>
              <a:t> in the </a:t>
            </a:r>
            <a:r>
              <a:rPr lang="fr-FR" sz="1400" dirty="0" err="1"/>
              <a:t>experiment</a:t>
            </a:r>
            <a:r>
              <a:rPr lang="fr-FR" sz="1400" dirty="0"/>
              <a:t> / data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relevant and </a:t>
            </a:r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not for a </a:t>
            </a:r>
            <a:r>
              <a:rPr lang="fr-FR" sz="1400" dirty="0" err="1"/>
              <a:t>specific</a:t>
            </a:r>
            <a:r>
              <a:rPr lang="fr-FR" sz="1400" dirty="0"/>
              <a:t> question of </a:t>
            </a:r>
            <a:r>
              <a:rPr lang="fr-FR" sz="1400" dirty="0" err="1"/>
              <a:t>interest</a:t>
            </a:r>
            <a:endParaRPr lang="en-GB" sz="14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FE12-B400-F201-9358-81507C55C8AF}"/>
              </a:ext>
            </a:extLst>
          </p:cNvPr>
          <p:cNvSpPr/>
          <p:nvPr/>
        </p:nvSpPr>
        <p:spPr>
          <a:xfrm>
            <a:off x="215556" y="1849582"/>
            <a:ext cx="6506905" cy="832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Our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effect</a:t>
            </a:r>
            <a:r>
              <a:rPr lang="fr-FR" dirty="0"/>
              <a:t> of the « AI </a:t>
            </a:r>
            <a:r>
              <a:rPr lang="fr-FR" dirty="0" err="1"/>
              <a:t>bias</a:t>
            </a:r>
            <a:r>
              <a:rPr lang="fr-FR" dirty="0"/>
              <a:t> » (i.e., the </a:t>
            </a:r>
            <a:r>
              <a:rPr lang="fr-FR" dirty="0" err="1"/>
              <a:t>effect</a:t>
            </a:r>
            <a:r>
              <a:rPr lang="fr-FR" dirty="0"/>
              <a:t> of the condition) on </a:t>
            </a:r>
            <a:r>
              <a:rPr lang="fr-FR" dirty="0" err="1"/>
              <a:t>Attractiveness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6214AC-B2F4-1FB9-E988-665462D15212}"/>
              </a:ext>
            </a:extLst>
          </p:cNvPr>
          <p:cNvSpPr/>
          <p:nvPr/>
        </p:nvSpPr>
        <p:spPr>
          <a:xfrm>
            <a:off x="7072744" y="1475509"/>
            <a:ext cx="4844275" cy="1849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C8C0-8961-CB9B-E23C-7CF44165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attractiveness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3FFB-7C5C-E735-3512-2829656E64F8}"/>
              </a:ext>
            </a:extLst>
          </p:cNvPr>
          <p:cNvSpPr txBox="1"/>
          <p:nvPr/>
        </p:nvSpPr>
        <p:spPr>
          <a:xfrm>
            <a:off x="203315" y="1674674"/>
            <a:ext cx="5227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One of the main facial </a:t>
            </a:r>
            <a:r>
              <a:rPr lang="fr-FR" dirty="0" err="1"/>
              <a:t>evaluations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Automatic</a:t>
            </a:r>
            <a:r>
              <a:rPr lang="fr-FR" dirty="0"/>
              <a:t> and </a:t>
            </a:r>
            <a:r>
              <a:rPr lang="fr-FR" dirty="0" err="1"/>
              <a:t>unconscious</a:t>
            </a:r>
            <a:r>
              <a:rPr lang="fr-FR" dirty="0"/>
              <a:t> </a:t>
            </a:r>
            <a:r>
              <a:rPr lang="fr-FR" dirty="0" err="1"/>
              <a:t>appraisal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150–200 ms </a:t>
            </a:r>
            <a:r>
              <a:rPr lang="fr-FR" sz="1050" dirty="0"/>
              <a:t>(Kaiser et al., 2020)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Evolutionary</a:t>
            </a:r>
            <a:r>
              <a:rPr lang="fr-FR" dirty="0"/>
              <a:t> </a:t>
            </a:r>
            <a:r>
              <a:rPr lang="fr-FR" dirty="0" err="1"/>
              <a:t>grounded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Massive </a:t>
            </a:r>
            <a:r>
              <a:rPr lang="fr-FR" dirty="0" err="1"/>
              <a:t>effect</a:t>
            </a:r>
            <a:r>
              <a:rPr lang="fr-FR" dirty="0"/>
              <a:t> in a large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domains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Beauty premium »</a:t>
            </a:r>
            <a:r>
              <a:rPr lang="fr-FR" b="1" dirty="0"/>
              <a:t>* </a:t>
            </a:r>
            <a:r>
              <a:rPr lang="fr-FR" sz="1050" dirty="0"/>
              <a:t>(Kohler et al., 2025)</a:t>
            </a:r>
          </a:p>
          <a:p>
            <a:pPr lvl="1"/>
            <a:r>
              <a:rPr lang="fr-FR" sz="1200" b="1" i="1" dirty="0"/>
              <a:t>*</a:t>
            </a:r>
            <a:r>
              <a:rPr lang="fr-FR" sz="1200" i="1" dirty="0"/>
              <a:t> </a:t>
            </a:r>
            <a:r>
              <a:rPr lang="fr-FR" sz="1200" i="1" dirty="0" err="1"/>
              <a:t>Might</a:t>
            </a:r>
            <a:r>
              <a:rPr lang="fr-FR" sz="1200" i="1" dirty="0"/>
              <a:t> </a:t>
            </a:r>
            <a:r>
              <a:rPr lang="fr-FR" sz="1200" i="1" dirty="0" err="1"/>
              <a:t>be</a:t>
            </a:r>
            <a:r>
              <a:rPr lang="fr-FR" sz="1200" i="1" dirty="0"/>
              <a:t> </a:t>
            </a:r>
            <a:r>
              <a:rPr lang="fr-FR" sz="1200" i="1" dirty="0" err="1"/>
              <a:t>domain-dependent</a:t>
            </a:r>
            <a:r>
              <a:rPr lang="fr-FR" sz="1200" i="1" dirty="0"/>
              <a:t> </a:t>
            </a:r>
            <a:r>
              <a:rPr lang="fr-FR" sz="1050" dirty="0"/>
              <a:t>(Bi, 2020;  Kanazawa, 2018)</a:t>
            </a:r>
            <a:endParaRPr lang="fr-FR" sz="1200" dirty="0"/>
          </a:p>
        </p:txBody>
      </p:sp>
      <p:pic>
        <p:nvPicPr>
          <p:cNvPr id="1026" name="Picture 2" descr="Frontiers | Beauty is in the eye of the employer: Labor market  discrimination of accountants">
            <a:extLst>
              <a:ext uri="{FF2B5EF4-FFF2-40B4-BE49-F238E27FC236}">
                <a16:creationId xmlns:a16="http://schemas.microsoft.com/office/drawing/2014/main" id="{2B4A0067-856C-A415-71E9-0169E641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51685" r="15836"/>
          <a:stretch>
            <a:fillRect/>
          </a:stretch>
        </p:blipFill>
        <p:spPr bwMode="auto">
          <a:xfrm>
            <a:off x="411229" y="3863358"/>
            <a:ext cx="4805961" cy="25465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64D3C-F8CA-C2BE-97AD-B7B067150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030" y="1901054"/>
            <a:ext cx="2633398" cy="12509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28" name="Picture 4" descr="Very unattractive&quot; workers can out-earn pretty people, study finds - CBS  News">
            <a:extLst>
              <a:ext uri="{FF2B5EF4-FFF2-40B4-BE49-F238E27FC236}">
                <a16:creationId xmlns:a16="http://schemas.microsoft.com/office/drawing/2014/main" id="{7C296859-FEC2-9AA5-CA45-FFBB67C7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53" y="3411282"/>
            <a:ext cx="4686954" cy="316369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652E7F-BFA2-DE78-0FFC-6783AE76FA9F}"/>
              </a:ext>
            </a:extLst>
          </p:cNvPr>
          <p:cNvSpPr/>
          <p:nvPr/>
        </p:nvSpPr>
        <p:spPr>
          <a:xfrm>
            <a:off x="5978013" y="4100052"/>
            <a:ext cx="746637" cy="175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C0B477-B057-FEF5-11FE-43A02A21405A}"/>
              </a:ext>
            </a:extLst>
          </p:cNvPr>
          <p:cNvCxnSpPr/>
          <p:nvPr/>
        </p:nvCxnSpPr>
        <p:spPr>
          <a:xfrm flipV="1">
            <a:off x="7008313" y="4214264"/>
            <a:ext cx="2074606" cy="688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8CB5FC-9F63-6A61-7FBF-77B35B3D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853" y="1527235"/>
            <a:ext cx="4686954" cy="18957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46E1E-92B0-B209-5D03-D527234F1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58" y="1066343"/>
            <a:ext cx="4444795" cy="236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Beauty” premium for social scientists but “unattractiveness” premium for  natural scientists in the public speaking market | Humanities and Social  Sciences Communications">
            <a:extLst>
              <a:ext uri="{FF2B5EF4-FFF2-40B4-BE49-F238E27FC236}">
                <a16:creationId xmlns:a16="http://schemas.microsoft.com/office/drawing/2014/main" id="{3F4CBC5C-7867-24F0-F783-622110F9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63" y="3411282"/>
            <a:ext cx="4853622" cy="276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1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BED9-8B53-716B-8E75-448001A1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7E2B-2924-55D1-4C4E-E299ACEE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Attractiveness</a:t>
            </a:r>
            <a:r>
              <a:rPr lang="fr-FR" dirty="0"/>
              <a:t> &amp; Reality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3054-ABF2-388A-BF0D-4C72A534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5" y="1530350"/>
            <a:ext cx="4229226" cy="169494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56EB61-EB49-80ED-0C04-48E0B4B39B50}"/>
              </a:ext>
            </a:extLst>
          </p:cNvPr>
          <p:cNvGrpSpPr/>
          <p:nvPr/>
        </p:nvGrpSpPr>
        <p:grpSpPr>
          <a:xfrm>
            <a:off x="6788769" y="3328783"/>
            <a:ext cx="5275816" cy="3429000"/>
            <a:chOff x="1518845" y="2057400"/>
            <a:chExt cx="5275816" cy="342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F212B-F4FD-0985-62C6-BAF04F18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8845" y="2057400"/>
              <a:ext cx="4736483" cy="34290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00A78A-EEDA-365B-6F8D-FEDE3A64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8028" y="3522846"/>
              <a:ext cx="526633" cy="49810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8126A-3589-192A-E602-06E0830AF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394" y="4736029"/>
            <a:ext cx="3604709" cy="2021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2FC62-8288-5E06-D671-07C69B68FEDE}"/>
              </a:ext>
            </a:extLst>
          </p:cNvPr>
          <p:cNvSpPr/>
          <p:nvPr/>
        </p:nvSpPr>
        <p:spPr>
          <a:xfrm>
            <a:off x="3986980" y="2768953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6B6020FE-E6B6-E18B-35D0-8E7A17580CAB}"/>
              </a:ext>
            </a:extLst>
          </p:cNvPr>
          <p:cNvSpPr/>
          <p:nvPr/>
        </p:nvSpPr>
        <p:spPr>
          <a:xfrm rot="3158356">
            <a:off x="2364048" y="2561472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6BF227-2C65-C4DC-7A90-9167A4EB48E2}"/>
              </a:ext>
            </a:extLst>
          </p:cNvPr>
          <p:cNvSpPr/>
          <p:nvPr/>
        </p:nvSpPr>
        <p:spPr>
          <a:xfrm>
            <a:off x="309533" y="2715452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38D1A-8176-F4A0-FB2F-9CD5090FD2FA}"/>
              </a:ext>
            </a:extLst>
          </p:cNvPr>
          <p:cNvSpPr/>
          <p:nvPr/>
        </p:nvSpPr>
        <p:spPr>
          <a:xfrm>
            <a:off x="120381" y="1627243"/>
            <a:ext cx="6370473" cy="866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Facial </a:t>
            </a:r>
            <a:r>
              <a:rPr lang="fr-FR" dirty="0" err="1"/>
              <a:t>Attractiveness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the </a:t>
            </a:r>
            <a:r>
              <a:rPr lang="fr-FR" dirty="0" err="1"/>
              <a:t>likelihood</a:t>
            </a:r>
            <a:r>
              <a:rPr lang="fr-FR" dirty="0"/>
              <a:t> of a face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judged</a:t>
            </a:r>
            <a:r>
              <a:rPr lang="fr-FR" dirty="0"/>
              <a:t> as real vs.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sz="1200" dirty="0"/>
              <a:t>(Makowski et al.,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 descr="Post COVID-19 Return to F2F Survey outcomes.">
            <a:extLst>
              <a:ext uri="{FF2B5EF4-FFF2-40B4-BE49-F238E27FC236}">
                <a16:creationId xmlns:a16="http://schemas.microsoft.com/office/drawing/2014/main" id="{F6D2D2BA-8433-0C15-B217-196DD58D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96" y="4908268"/>
            <a:ext cx="1111909" cy="11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ost COVID-19 Return to F2F Survey outcomes.">
            <a:extLst>
              <a:ext uri="{FF2B5EF4-FFF2-40B4-BE49-F238E27FC236}">
                <a16:creationId xmlns:a16="http://schemas.microsoft.com/office/drawing/2014/main" id="{66CD381F-3E05-648C-DEAC-E7B623F8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475">
            <a:off x="4050448" y="4947027"/>
            <a:ext cx="1034389" cy="103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B177C28F-0194-B920-A5C2-4CF2E506167E}"/>
              </a:ext>
            </a:extLst>
          </p:cNvPr>
          <p:cNvSpPr/>
          <p:nvPr/>
        </p:nvSpPr>
        <p:spPr>
          <a:xfrm rot="2196912">
            <a:off x="4307487" y="4242018"/>
            <a:ext cx="2108200" cy="1218465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TRICK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919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1933-789F-0AE1-2734-EC594FCC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reality </a:t>
            </a:r>
            <a:r>
              <a:rPr lang="fr-FR" sz="4400" dirty="0" err="1"/>
              <a:t>beliefs</a:t>
            </a:r>
            <a:r>
              <a:rPr lang="fr-FR" sz="4400" dirty="0"/>
              <a:t>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9CDBD2-138F-25F8-4FB7-F8E6CF198F6F}"/>
              </a:ext>
            </a:extLst>
          </p:cNvPr>
          <p:cNvSpPr/>
          <p:nvPr/>
        </p:nvSpPr>
        <p:spPr>
          <a:xfrm>
            <a:off x="6730180" y="1602658"/>
            <a:ext cx="2349910" cy="11798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Beliefs</a:t>
            </a:r>
            <a:r>
              <a:rPr lang="fr-FR" dirty="0"/>
              <a:t> of Reality</a:t>
            </a:r>
            <a:endParaRPr lang="en-GB" dirty="0"/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153B8EB5-7D6B-2D15-B7C2-980F86E1F3FA}"/>
              </a:ext>
            </a:extLst>
          </p:cNvPr>
          <p:cNvSpPr/>
          <p:nvPr/>
        </p:nvSpPr>
        <p:spPr>
          <a:xfrm rot="3158356">
            <a:off x="5107248" y="1395177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C7F61748-A4FA-274A-600F-489E2A099DCC}"/>
              </a:ext>
            </a:extLst>
          </p:cNvPr>
          <p:cNvSpPr/>
          <p:nvPr/>
        </p:nvSpPr>
        <p:spPr>
          <a:xfrm rot="13801126">
            <a:off x="5208291" y="1041013"/>
            <a:ext cx="1800000" cy="1800000"/>
          </a:xfrm>
          <a:prstGeom prst="circularArrow">
            <a:avLst>
              <a:gd name="adj1" fmla="val 8864"/>
              <a:gd name="adj2" fmla="val 1142319"/>
              <a:gd name="adj3" fmla="val 15059721"/>
              <a:gd name="adj4" fmla="val 10800000"/>
              <a:gd name="adj5" fmla="val 125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65D3B-5519-18DF-544B-F9AC95787017}"/>
              </a:ext>
            </a:extLst>
          </p:cNvPr>
          <p:cNvSpPr/>
          <p:nvPr/>
        </p:nvSpPr>
        <p:spPr>
          <a:xfrm>
            <a:off x="68827" y="2909454"/>
            <a:ext cx="5817624" cy="36655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fair</a:t>
            </a:r>
            <a:r>
              <a:rPr lang="fr-FR" dirty="0"/>
              <a:t> to assume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a </a:t>
            </a:r>
            <a:r>
              <a:rPr lang="fr-FR" dirty="0" err="1"/>
              <a:t>prior</a:t>
            </a:r>
            <a:r>
              <a:rPr lang="fr-FR" dirty="0"/>
              <a:t> </a:t>
            </a:r>
            <a:r>
              <a:rPr lang="fr-FR" dirty="0" err="1"/>
              <a:t>belief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face </a:t>
            </a:r>
            <a:r>
              <a:rPr lang="fr-FR" dirty="0" err="1"/>
              <a:t>is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impact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evaluation</a:t>
            </a:r>
            <a:r>
              <a:rPr lang="fr-FR" dirty="0"/>
              <a:t> of </a:t>
            </a:r>
            <a:r>
              <a:rPr lang="fr-FR" dirty="0" err="1"/>
              <a:t>attractiveness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induce</a:t>
            </a:r>
            <a:r>
              <a:rPr lang="fr-FR" b="1" dirty="0"/>
              <a:t> </a:t>
            </a:r>
            <a:r>
              <a:rPr lang="fr-FR" dirty="0" err="1"/>
              <a:t>beliefs</a:t>
            </a:r>
            <a:r>
              <a:rPr lang="fr-FR" dirty="0"/>
              <a:t> about the stimuli to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b="1" dirty="0" err="1"/>
              <a:t>within</a:t>
            </a:r>
            <a:r>
              <a:rPr lang="fr-FR" b="1" dirty="0"/>
              <a:t>-participant </a:t>
            </a:r>
            <a:r>
              <a:rPr lang="fr-FR" dirty="0" err="1"/>
              <a:t>experimental</a:t>
            </a:r>
            <a:r>
              <a:rPr lang="fr-FR" dirty="0"/>
              <a:t> design </a:t>
            </a:r>
            <a:r>
              <a:rPr lang="fr-FR" dirty="0" err="1"/>
              <a:t>with</a:t>
            </a:r>
            <a:r>
              <a:rPr lang="fr-FR" dirty="0"/>
              <a:t> 2 conditions (« AI-</a:t>
            </a:r>
            <a:r>
              <a:rPr lang="fr-FR" dirty="0" err="1"/>
              <a:t>Generated</a:t>
            </a:r>
            <a:r>
              <a:rPr lang="fr-FR" dirty="0"/>
              <a:t> » vs. « </a:t>
            </a:r>
            <a:r>
              <a:rPr lang="fr-FR" dirty="0" err="1"/>
              <a:t>Photograph</a:t>
            </a:r>
            <a:r>
              <a:rPr lang="fr-FR" dirty="0"/>
              <a:t> »)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 err="1"/>
              <a:t>randomly</a:t>
            </a:r>
            <a:r>
              <a:rPr lang="fr-FR" b="1" dirty="0"/>
              <a:t> </a:t>
            </a:r>
            <a:r>
              <a:rPr lang="fr-FR" dirty="0"/>
              <a:t>to real faces</a:t>
            </a:r>
          </a:p>
          <a:p>
            <a:endParaRPr lang="fr-FR" b="1" dirty="0"/>
          </a:p>
          <a:p>
            <a:r>
              <a:rPr lang="fr-FR" b="1" dirty="0" err="1"/>
              <a:t>Hypothesis</a:t>
            </a:r>
            <a:r>
              <a:rPr lang="fr-FR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Faces </a:t>
            </a:r>
            <a:r>
              <a:rPr lang="fr-FR" dirty="0" err="1"/>
              <a:t>seen</a:t>
            </a:r>
            <a:r>
              <a:rPr lang="fr-FR" dirty="0"/>
              <a:t> in the « AI » condition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as </a:t>
            </a:r>
            <a:r>
              <a:rPr lang="fr-FR" dirty="0" err="1"/>
              <a:t>less</a:t>
            </a:r>
            <a:r>
              <a:rPr lang="fr-FR" dirty="0"/>
              <a:t> attractive </a:t>
            </a:r>
            <a:r>
              <a:rPr lang="fr-FR" dirty="0" err="1"/>
              <a:t>than</a:t>
            </a:r>
            <a:r>
              <a:rPr lang="fr-FR" dirty="0"/>
              <a:t> in the « </a:t>
            </a:r>
            <a:r>
              <a:rPr lang="fr-FR" dirty="0" err="1"/>
              <a:t>Photograph</a:t>
            </a:r>
            <a:r>
              <a:rPr lang="fr-FR" dirty="0"/>
              <a:t> »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Consistent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/>
              <a:t>« </a:t>
            </a:r>
            <a:r>
              <a:rPr lang="fr-FR" b="1" dirty="0" err="1"/>
              <a:t>Synthetic</a:t>
            </a:r>
            <a:r>
              <a:rPr lang="fr-FR" b="1" dirty="0"/>
              <a:t> </a:t>
            </a:r>
            <a:r>
              <a:rPr lang="fr-FR" b="1" dirty="0" err="1"/>
              <a:t>Prejudice</a:t>
            </a:r>
            <a:r>
              <a:rPr lang="fr-FR" b="1" dirty="0"/>
              <a:t> »</a:t>
            </a:r>
            <a:r>
              <a:rPr lang="fr-FR" dirty="0"/>
              <a:t> (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)</a:t>
            </a:r>
            <a:endParaRPr lang="en-GB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B8BAF31-3D8E-E640-4419-0246B0F6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994" y="3429000"/>
            <a:ext cx="6150080" cy="1489528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A6D5774B-2CD1-0C0A-CFED-8A53B705981E}"/>
              </a:ext>
            </a:extLst>
          </p:cNvPr>
          <p:cNvSpPr/>
          <p:nvPr/>
        </p:nvSpPr>
        <p:spPr>
          <a:xfrm>
            <a:off x="3052733" y="1549157"/>
            <a:ext cx="2349910" cy="1179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of </a:t>
            </a:r>
            <a:r>
              <a:rPr lang="fr-FR" dirty="0" err="1"/>
              <a:t>Attractiveness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5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F49D-FB7F-97C9-31BD-09D835D9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031D-EC64-06C1-8A14-C292ADC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3" y="283024"/>
            <a:ext cx="10611368" cy="780153"/>
          </a:xfrm>
        </p:spPr>
        <p:txBody>
          <a:bodyPr>
            <a:normAutofit/>
          </a:bodyPr>
          <a:lstStyle/>
          <a:p>
            <a:r>
              <a:rPr lang="fr-FR" dirty="0"/>
              <a:t>All real faces?</a:t>
            </a:r>
            <a:endParaRPr lang="en-GB" dirty="0"/>
          </a:p>
        </p:txBody>
      </p:sp>
      <p:pic>
        <p:nvPicPr>
          <p:cNvPr id="1028" name="Picture 4" descr="50 AI Art Fails That Are Both Horrifying And Hilarious | Bored Panda">
            <a:extLst>
              <a:ext uri="{FF2B5EF4-FFF2-40B4-BE49-F238E27FC236}">
                <a16:creationId xmlns:a16="http://schemas.microsoft.com/office/drawing/2014/main" id="{82C2A2E5-2F92-1F79-461F-AC3E86C9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33" y="1873898"/>
            <a:ext cx="354758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erful Indian university student studying at library, learning English  language, write notes, exam preparation, working project. Portrait of  beautiful asian woman sitting at table and smiling. Stock Photo | Adobe  Stock">
            <a:extLst>
              <a:ext uri="{FF2B5EF4-FFF2-40B4-BE49-F238E27FC236}">
                <a16:creationId xmlns:a16="http://schemas.microsoft.com/office/drawing/2014/main" id="{59DCC707-D75F-8D3B-114A-546532A23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/>
          <a:stretch>
            <a:fillRect/>
          </a:stretch>
        </p:blipFill>
        <p:spPr bwMode="auto">
          <a:xfrm>
            <a:off x="4310927" y="1873898"/>
            <a:ext cx="4075606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E43DC7-4D24-3B45-E508-46D9FEE54502}"/>
              </a:ext>
            </a:extLst>
          </p:cNvPr>
          <p:cNvSpPr/>
          <p:nvPr/>
        </p:nvSpPr>
        <p:spPr>
          <a:xfrm>
            <a:off x="68826" y="2000964"/>
            <a:ext cx="4242101" cy="4574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Having</a:t>
            </a:r>
            <a:r>
              <a:rPr lang="fr-FR" dirty="0"/>
              <a:t> « </a:t>
            </a:r>
            <a:r>
              <a:rPr lang="fr-FR" dirty="0" err="1"/>
              <a:t>actual</a:t>
            </a:r>
            <a:r>
              <a:rPr lang="fr-FR" dirty="0"/>
              <a:t> » AI-</a:t>
            </a:r>
            <a:r>
              <a:rPr lang="fr-FR" dirty="0" err="1"/>
              <a:t>generated</a:t>
            </a:r>
            <a:r>
              <a:rPr lang="fr-FR" dirty="0"/>
              <a:t> content </a:t>
            </a:r>
            <a:r>
              <a:rPr lang="fr-FR" dirty="0" err="1"/>
              <a:t>introduces</a:t>
            </a:r>
            <a:r>
              <a:rPr lang="fr-FR" dirty="0"/>
              <a:t> a </a:t>
            </a:r>
            <a:r>
              <a:rPr lang="fr-FR" dirty="0" err="1"/>
              <a:t>perceptual</a:t>
            </a:r>
            <a:r>
              <a:rPr lang="fr-FR" dirty="0"/>
              <a:t> </a:t>
            </a:r>
            <a:r>
              <a:rPr lang="fr-FR" dirty="0" err="1"/>
              <a:t>confound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compromise the </a:t>
            </a:r>
            <a:r>
              <a:rPr lang="fr-FR" dirty="0" err="1"/>
              <a:t>belief</a:t>
            </a:r>
            <a:r>
              <a:rPr lang="fr-FR" dirty="0"/>
              <a:t> in the instruction.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the </a:t>
            </a:r>
            <a:r>
              <a:rPr lang="fr-FR" dirty="0" err="1"/>
              <a:t>effect</a:t>
            </a:r>
            <a:r>
              <a:rPr lang="fr-FR" dirty="0"/>
              <a:t> of the </a:t>
            </a:r>
            <a:r>
              <a:rPr lang="fr-FR" b="1" dirty="0" err="1"/>
              <a:t>belief</a:t>
            </a:r>
            <a:r>
              <a:rPr lang="fr-FR" dirty="0"/>
              <a:t>, and not in the </a:t>
            </a:r>
            <a:r>
              <a:rPr lang="fr-FR" dirty="0" err="1"/>
              <a:t>quality</a:t>
            </a:r>
            <a:r>
              <a:rPr lang="fr-FR" dirty="0"/>
              <a:t> or </a:t>
            </a:r>
            <a:r>
              <a:rPr lang="fr-FR" dirty="0" err="1"/>
              <a:t>characteristics</a:t>
            </a:r>
            <a:r>
              <a:rPr lang="fr-FR" dirty="0"/>
              <a:t> of a </a:t>
            </a:r>
            <a:r>
              <a:rPr lang="fr-FR" dirty="0" err="1"/>
              <a:t>particular</a:t>
            </a:r>
            <a:r>
              <a:rPr lang="fr-FR" dirty="0"/>
              <a:t> AI-</a:t>
            </a:r>
            <a:r>
              <a:rPr lang="fr-FR" dirty="0" err="1"/>
              <a:t>generating</a:t>
            </a:r>
            <a:r>
              <a:rPr lang="fr-FR" dirty="0"/>
              <a:t> model.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beliefs</a:t>
            </a:r>
            <a:r>
              <a:rPr lang="fr-FR" dirty="0"/>
              <a:t> </a:t>
            </a:r>
            <a:r>
              <a:rPr lang="fr-FR" b="1" dirty="0" err="1"/>
              <a:t>assuming</a:t>
            </a:r>
            <a:r>
              <a:rPr lang="fr-FR" b="1" dirty="0"/>
              <a:t> a </a:t>
            </a:r>
            <a:r>
              <a:rPr lang="fr-FR" b="1" dirty="0" err="1"/>
              <a:t>perfect</a:t>
            </a:r>
            <a:r>
              <a:rPr lang="fr-FR" b="1" dirty="0"/>
              <a:t> AI-</a:t>
            </a:r>
            <a:r>
              <a:rPr lang="fr-FR" b="1" dirty="0" err="1"/>
              <a:t>generated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Evidences </a:t>
            </a:r>
            <a:r>
              <a:rPr lang="fr-FR" dirty="0" err="1"/>
              <a:t>suggests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modern AI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faces </a:t>
            </a:r>
            <a:r>
              <a:rPr lang="fr-FR" dirty="0" err="1"/>
              <a:t>indistinguishable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real </a:t>
            </a:r>
            <a:r>
              <a:rPr lang="fr-FR" dirty="0" err="1"/>
              <a:t>photographs</a:t>
            </a:r>
            <a:r>
              <a:rPr lang="fr-FR" dirty="0"/>
              <a:t> </a:t>
            </a:r>
            <a:r>
              <a:rPr lang="fr-FR" sz="800" dirty="0"/>
              <a:t>(</a:t>
            </a:r>
            <a:r>
              <a:rPr lang="it-IT" sz="800" dirty="0"/>
              <a:t>Nightingale &amp; Farid, 2022; Tucciarelli et al., 2022)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7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3A6F-2997-1247-3B9D-2154D59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Effect</a:t>
            </a:r>
            <a:r>
              <a:rPr lang="fr-FR" sz="4400" dirty="0"/>
              <a:t> of Condition on </a:t>
            </a:r>
            <a:r>
              <a:rPr lang="fr-FR" sz="4400" dirty="0" err="1"/>
              <a:t>Attractiveness</a:t>
            </a:r>
            <a:endParaRPr lang="en-GB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8F3FD-7762-E8DD-D123-B15F6BA8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33" y="1438974"/>
            <a:ext cx="6150080" cy="14895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00C42-F3F7-F413-A268-E708B7018BFB}"/>
              </a:ext>
            </a:extLst>
          </p:cNvPr>
          <p:cNvGrpSpPr/>
          <p:nvPr/>
        </p:nvGrpSpPr>
        <p:grpSpPr>
          <a:xfrm>
            <a:off x="5199503" y="3429000"/>
            <a:ext cx="2189031" cy="2150911"/>
            <a:chOff x="7346365" y="3474028"/>
            <a:chExt cx="2189031" cy="215091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B234AC-4380-3B2C-CCE8-FAA32FDF0D1F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C7D48B-B780-B1BD-5ECB-76B0E66D013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7B40C1-8F7E-E7C1-E930-1D672C691D55}"/>
                </a:ext>
              </a:extLst>
            </p:cNvPr>
            <p:cNvSpPr/>
            <p:nvPr/>
          </p:nvSpPr>
          <p:spPr>
            <a:xfrm>
              <a:off x="7741236" y="3802909"/>
              <a:ext cx="630376" cy="1607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BEA3D6-BF03-F636-4273-9514C9B93D38}"/>
                </a:ext>
              </a:extLst>
            </p:cNvPr>
            <p:cNvSpPr/>
            <p:nvPr/>
          </p:nvSpPr>
          <p:spPr>
            <a:xfrm>
              <a:off x="8638309" y="5056910"/>
              <a:ext cx="630376" cy="3532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90E493-A57B-F563-AFFE-8D4C76C5FFB2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5FFB92-9EEB-77D4-FA54-00D8778E2118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63AC5-4645-7872-790C-8873CD37F6B3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96CB6-B368-80EF-C204-89014A31D84C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n°1</a:t>
              </a:r>
              <a:endParaRPr lang="en-GB" sz="7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559796-F1B2-2A47-82B4-EFAF0934D57B}"/>
              </a:ext>
            </a:extLst>
          </p:cNvPr>
          <p:cNvGrpSpPr/>
          <p:nvPr/>
        </p:nvGrpSpPr>
        <p:grpSpPr>
          <a:xfrm>
            <a:off x="7620599" y="3428994"/>
            <a:ext cx="2189031" cy="2150911"/>
            <a:chOff x="7346365" y="3474028"/>
            <a:chExt cx="2189031" cy="215091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2272A1-DB08-E653-7571-8A1D9FB23D9C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C1F777-32A6-C4FE-890B-EDD5B2F58F75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35DE0-6277-781B-ED99-8CAED755AD79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EEFBDB-F9B0-AEF7-FA09-4CAD4F7E172B}"/>
                </a:ext>
              </a:extLst>
            </p:cNvPr>
            <p:cNvSpPr/>
            <p:nvPr/>
          </p:nvSpPr>
          <p:spPr>
            <a:xfrm>
              <a:off x="8638309" y="4429998"/>
              <a:ext cx="630376" cy="9802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2FF72-66E7-F78D-98EA-C66676540131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B55347-5487-3DE2-64B2-F4C1944B68CD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7C86A7-0D9A-E403-FD63-55C4C64999AA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6622F1-1D21-C9C0-17E5-BF4B3436FEC7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n°2</a:t>
              </a:r>
              <a:endParaRPr lang="en-GB" sz="7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5A208-0AC8-EB85-31AF-F9B11C618B19}"/>
              </a:ext>
            </a:extLst>
          </p:cNvPr>
          <p:cNvGrpSpPr/>
          <p:nvPr/>
        </p:nvGrpSpPr>
        <p:grpSpPr>
          <a:xfrm>
            <a:off x="9937805" y="3428994"/>
            <a:ext cx="2189031" cy="2150911"/>
            <a:chOff x="7346365" y="3474028"/>
            <a:chExt cx="2189031" cy="215091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D31A7C3-B903-47AA-EF60-86CAA340AE25}"/>
                </a:ext>
              </a:extLst>
            </p:cNvPr>
            <p:cNvCxnSpPr/>
            <p:nvPr/>
          </p:nvCxnSpPr>
          <p:spPr>
            <a:xfrm flipV="1">
              <a:off x="7543800" y="3498273"/>
              <a:ext cx="0" cy="1911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FAA9B8-F16F-7834-B78C-1FFCCB250F52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10200"/>
              <a:ext cx="1974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5A8486-05C5-7654-771C-C1EF24FC86CA}"/>
                </a:ext>
              </a:extLst>
            </p:cNvPr>
            <p:cNvSpPr/>
            <p:nvPr/>
          </p:nvSpPr>
          <p:spPr>
            <a:xfrm>
              <a:off x="7741236" y="4277598"/>
              <a:ext cx="630376" cy="11326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51EA4E-CF9A-1C3D-4F73-0F63C5FC0E6C}"/>
                </a:ext>
              </a:extLst>
            </p:cNvPr>
            <p:cNvSpPr/>
            <p:nvPr/>
          </p:nvSpPr>
          <p:spPr>
            <a:xfrm>
              <a:off x="8638309" y="4132128"/>
              <a:ext cx="630376" cy="1278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95AD7B-3964-D26C-0E94-1276CB087F94}"/>
                </a:ext>
              </a:extLst>
            </p:cNvPr>
            <p:cNvSpPr/>
            <p:nvPr/>
          </p:nvSpPr>
          <p:spPr>
            <a:xfrm>
              <a:off x="7741236" y="5410200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 err="1"/>
                <a:t>Photograph</a:t>
              </a:r>
              <a:endParaRPr lang="en-GB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777F13-5BE9-103D-2FF9-92ECE3C47681}"/>
                </a:ext>
              </a:extLst>
            </p:cNvPr>
            <p:cNvSpPr/>
            <p:nvPr/>
          </p:nvSpPr>
          <p:spPr>
            <a:xfrm>
              <a:off x="8621000" y="5410194"/>
              <a:ext cx="647685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AI</a:t>
              </a:r>
              <a:endParaRPr lang="en-GB" sz="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8DF7B1-2CCD-7676-3506-B84A3100722E}"/>
                </a:ext>
              </a:extLst>
            </p:cNvPr>
            <p:cNvSpPr/>
            <p:nvPr/>
          </p:nvSpPr>
          <p:spPr>
            <a:xfrm rot="16200000">
              <a:off x="6539338" y="4388426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 err="1"/>
                <a:t>Attractiveness</a:t>
              </a:r>
              <a:endParaRPr lang="en-GB" sz="700" b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5ACAB7-4ADA-535C-E35B-59567EB81916}"/>
                </a:ext>
              </a:extLst>
            </p:cNvPr>
            <p:cNvSpPr/>
            <p:nvPr/>
          </p:nvSpPr>
          <p:spPr>
            <a:xfrm>
              <a:off x="7706603" y="3474028"/>
              <a:ext cx="1828793" cy="2147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b="1" dirty="0"/>
                <a:t>Participant n°3</a:t>
              </a:r>
              <a:endParaRPr lang="en-GB" sz="700" b="1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6EA262-93F9-33AD-5B6F-AE41CC9B6BD9}"/>
              </a:ext>
            </a:extLst>
          </p:cNvPr>
          <p:cNvSpPr/>
          <p:nvPr/>
        </p:nvSpPr>
        <p:spPr>
          <a:xfrm>
            <a:off x="197187" y="4149440"/>
            <a:ext cx="4659384" cy="2425533"/>
          </a:xfrm>
          <a:prstGeom prst="rect">
            <a:avLst/>
          </a:prstGeom>
          <a:solidFill>
            <a:srgbClr val="990033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GOAL</a:t>
            </a:r>
          </a:p>
          <a:p>
            <a:pPr algn="ctr"/>
            <a:endParaRPr lang="fr-FR" b="1" dirty="0"/>
          </a:p>
          <a:p>
            <a:r>
              <a:rPr lang="fr-FR" dirty="0"/>
              <a:t>The goal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investigate</a:t>
            </a:r>
            <a:r>
              <a:rPr lang="fr-FR" dirty="0"/>
              <a:t> if certain </a:t>
            </a:r>
            <a:r>
              <a:rPr lang="fr-FR" dirty="0" err="1"/>
              <a:t>dispositional</a:t>
            </a:r>
            <a:r>
              <a:rPr lang="fr-FR" dirty="0"/>
              <a:t> traits (</a:t>
            </a:r>
            <a:r>
              <a:rPr lang="fr-FR" i="1" dirty="0"/>
              <a:t>attitudes </a:t>
            </a:r>
            <a:r>
              <a:rPr lang="fr-FR" i="1" dirty="0" err="1"/>
              <a:t>towards</a:t>
            </a:r>
            <a:r>
              <a:rPr lang="fr-FR" i="1" dirty="0"/>
              <a:t> AI </a:t>
            </a:r>
            <a:r>
              <a:rPr lang="fr-FR" dirty="0"/>
              <a:t>or </a:t>
            </a:r>
            <a:r>
              <a:rPr lang="fr-FR" i="1" dirty="0" err="1"/>
              <a:t>misinformation</a:t>
            </a:r>
            <a:r>
              <a:rPr lang="fr-FR" i="1" dirty="0"/>
              <a:t> </a:t>
            </a:r>
            <a:r>
              <a:rPr lang="fr-FR" i="1" dirty="0" err="1"/>
              <a:t>susceptibility</a:t>
            </a:r>
            <a:r>
              <a:rPr lang="fr-FR" dirty="0"/>
              <a:t>) </a:t>
            </a:r>
            <a:r>
              <a:rPr lang="fr-FR" dirty="0" err="1"/>
              <a:t>predict</a:t>
            </a:r>
            <a:r>
              <a:rPr lang="fr-FR" dirty="0"/>
              <a:t> the AI-</a:t>
            </a:r>
            <a:r>
              <a:rPr lang="fr-FR" dirty="0" err="1"/>
              <a:t>bias</a:t>
            </a:r>
            <a:r>
              <a:rPr lang="fr-FR" dirty="0"/>
              <a:t> on </a:t>
            </a:r>
            <a:r>
              <a:rPr lang="fr-FR" dirty="0" err="1"/>
              <a:t>Attractiveness</a:t>
            </a:r>
            <a:r>
              <a:rPr lang="fr-FR" dirty="0"/>
              <a:t> 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F5DFE-F866-178A-1B4E-D051EF97FB87}"/>
              </a:ext>
            </a:extLst>
          </p:cNvPr>
          <p:cNvSpPr/>
          <p:nvPr/>
        </p:nvSpPr>
        <p:spPr>
          <a:xfrm>
            <a:off x="120381" y="1627242"/>
            <a:ext cx="6252705" cy="2840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/>
              <a:t>How to </a:t>
            </a:r>
            <a:r>
              <a:rPr lang="fr-FR" sz="1600" b="1" dirty="0" err="1"/>
              <a:t>operationalize</a:t>
            </a:r>
            <a:r>
              <a:rPr lang="fr-FR" sz="1600" b="1" dirty="0"/>
              <a:t> the « </a:t>
            </a:r>
            <a:r>
              <a:rPr lang="fr-FR" sz="1600" b="1" dirty="0" err="1"/>
              <a:t>Anti-AI</a:t>
            </a:r>
            <a:r>
              <a:rPr lang="fr-FR" sz="1600" b="1" dirty="0"/>
              <a:t> » </a:t>
            </a:r>
            <a:r>
              <a:rPr lang="fr-FR" sz="1600" b="1" dirty="0" err="1"/>
              <a:t>bias</a:t>
            </a:r>
            <a:r>
              <a:rPr lang="fr-FR" sz="16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For </a:t>
            </a:r>
            <a:r>
              <a:rPr lang="fr-FR" sz="1600" dirty="0" err="1"/>
              <a:t>each</a:t>
            </a:r>
            <a:r>
              <a:rPr lang="fr-FR" sz="1600" dirty="0"/>
              <a:t> participant,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compute</a:t>
            </a:r>
            <a:r>
              <a:rPr lang="fr-FR" sz="1600" dirty="0"/>
              <a:t>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</a:t>
            </a:r>
            <a:r>
              <a:rPr lang="fr-FR" sz="1600" dirty="0" err="1"/>
              <a:t>Photograph</a:t>
            </a:r>
            <a:r>
              <a:rPr lang="fr-FR" sz="1600" dirty="0"/>
              <a:t> » condition, and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attractiveness</a:t>
            </a:r>
            <a:r>
              <a:rPr lang="fr-FR" sz="1600" dirty="0"/>
              <a:t> for faces </a:t>
            </a:r>
            <a:r>
              <a:rPr lang="fr-FR" sz="1600" dirty="0" err="1"/>
              <a:t>seen</a:t>
            </a:r>
            <a:r>
              <a:rPr lang="fr-FR" sz="1600" dirty="0"/>
              <a:t> in the « AI » condition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AttractivenessBias</a:t>
            </a:r>
            <a:r>
              <a:rPr lang="fr-FR" sz="1600" dirty="0">
                <a:latin typeface="Consolas" panose="020B0609020204030204" pitchFamily="49" charset="0"/>
              </a:rPr>
              <a:t> = </a:t>
            </a:r>
            <a:r>
              <a:rPr lang="fr-FR" sz="1600" dirty="0" err="1">
                <a:latin typeface="Consolas" panose="020B0609020204030204" pitchFamily="49" charset="0"/>
              </a:rPr>
              <a:t>MeanAttrac_Real</a:t>
            </a:r>
            <a:r>
              <a:rPr lang="fr-FR" sz="1600" dirty="0">
                <a:latin typeface="Consolas" panose="020B0609020204030204" pitchFamily="49" charset="0"/>
              </a:rPr>
              <a:t> – </a:t>
            </a:r>
            <a:r>
              <a:rPr lang="fr-FR" sz="1600" dirty="0" err="1">
                <a:latin typeface="Consolas" panose="020B0609020204030204" pitchFamily="49" charset="0"/>
              </a:rPr>
              <a:t>MeanAttrac_AI</a:t>
            </a: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There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likely</a:t>
            </a:r>
            <a:r>
              <a:rPr lang="fr-FR" sz="1600" dirty="0"/>
              <a:t> </a:t>
            </a:r>
            <a:r>
              <a:rPr lang="fr-FR" sz="1600" dirty="0" err="1"/>
              <a:t>inter-individual</a:t>
            </a:r>
            <a:r>
              <a:rPr lang="fr-FR" sz="1600" dirty="0"/>
              <a:t> </a:t>
            </a:r>
            <a:r>
              <a:rPr lang="fr-FR" sz="1600" dirty="0" err="1"/>
              <a:t>variability</a:t>
            </a:r>
            <a:r>
              <a:rPr lang="fr-FR" sz="1600" dirty="0"/>
              <a:t> in the </a:t>
            </a:r>
            <a:r>
              <a:rPr lang="fr-FR" sz="1600" dirty="0" err="1"/>
              <a:t>effect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0C5FA2-7F83-363B-ECE5-B0AB5772E48A}"/>
              </a:ext>
            </a:extLst>
          </p:cNvPr>
          <p:cNvSpPr/>
          <p:nvPr/>
        </p:nvSpPr>
        <p:spPr>
          <a:xfrm>
            <a:off x="10832779" y="1988127"/>
            <a:ext cx="1027346" cy="2699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2BF26-2D18-CB0B-4B6F-682E3F6B2662}"/>
              </a:ext>
            </a:extLst>
          </p:cNvPr>
          <p:cNvSpPr/>
          <p:nvPr/>
        </p:nvSpPr>
        <p:spPr>
          <a:xfrm>
            <a:off x="4983026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3733A-E35A-E8E0-DAE3-C5EDB10EE634}"/>
              </a:ext>
            </a:extLst>
          </p:cNvPr>
          <p:cNvSpPr/>
          <p:nvPr/>
        </p:nvSpPr>
        <p:spPr>
          <a:xfrm>
            <a:off x="5002052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67652-10C4-6D00-C625-AB66DA7FE585}"/>
              </a:ext>
            </a:extLst>
          </p:cNvPr>
          <p:cNvSpPr/>
          <p:nvPr/>
        </p:nvSpPr>
        <p:spPr>
          <a:xfrm>
            <a:off x="7386595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B435B2-43F7-0F83-D6C6-8C3305FC8773}"/>
              </a:ext>
            </a:extLst>
          </p:cNvPr>
          <p:cNvSpPr/>
          <p:nvPr/>
        </p:nvSpPr>
        <p:spPr>
          <a:xfrm>
            <a:off x="7405621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1EB08B-1A4D-E340-605C-F09BF5D933FF}"/>
              </a:ext>
            </a:extLst>
          </p:cNvPr>
          <p:cNvSpPr/>
          <p:nvPr/>
        </p:nvSpPr>
        <p:spPr>
          <a:xfrm>
            <a:off x="9718764" y="3495919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100%</a:t>
            </a:r>
            <a:endParaRPr lang="en-GB" sz="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C1A61-1F45-476C-9822-F353BD8BECE0}"/>
              </a:ext>
            </a:extLst>
          </p:cNvPr>
          <p:cNvSpPr/>
          <p:nvPr/>
        </p:nvSpPr>
        <p:spPr>
          <a:xfrm>
            <a:off x="9737790" y="5188527"/>
            <a:ext cx="630375" cy="295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" dirty="0"/>
              <a:t>0%</a:t>
            </a:r>
            <a:endParaRPr lang="en-GB" sz="600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9BA4BC8F-B2F9-3414-CE87-1F927B793A9D}"/>
              </a:ext>
            </a:extLst>
          </p:cNvPr>
          <p:cNvSpPr/>
          <p:nvPr/>
        </p:nvSpPr>
        <p:spPr>
          <a:xfrm>
            <a:off x="7176452" y="3757881"/>
            <a:ext cx="170899" cy="1254000"/>
          </a:xfrm>
          <a:prstGeom prst="rightBracket">
            <a:avLst>
              <a:gd name="adj" fmla="val 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7" grpId="0"/>
      <p:bldP spid="18" grpId="0"/>
      <p:bldP spid="38" grpId="0"/>
      <p:bldP spid="39" grpId="0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A0C52-A5FA-512D-1545-07B2FB97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91A41-5011-A843-8C18-8423C3E23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63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070EDFB-F5CD-B905-4864-B524AC7D68E0}"/>
              </a:ext>
            </a:extLst>
          </p:cNvPr>
          <p:cNvSpPr/>
          <p:nvPr/>
        </p:nvSpPr>
        <p:spPr>
          <a:xfrm>
            <a:off x="4672456" y="4653476"/>
            <a:ext cx="7353289" cy="2100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Dispositional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(« Traits »)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en-GB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7461264-E025-87E4-D14D-7A49B2125ED6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166646" y="2061602"/>
            <a:ext cx="0" cy="4609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A195C4-F802-7990-D3D0-41459D56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Procedure</a:t>
            </a:r>
            <a:endParaRPr lang="en-GB" dirty="0"/>
          </a:p>
        </p:txBody>
      </p:sp>
      <p:pic>
        <p:nvPicPr>
          <p:cNvPr id="4" name="Graphic 3" descr="Users with solid fill">
            <a:extLst>
              <a:ext uri="{FF2B5EF4-FFF2-40B4-BE49-F238E27FC236}">
                <a16:creationId xmlns:a16="http://schemas.microsoft.com/office/drawing/2014/main" id="{64C31225-A1C9-7382-D444-B6FFBC16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6" y="118522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811167-0B9A-3CAC-3041-C8CEF744C0D4}"/>
              </a:ext>
            </a:extLst>
          </p:cNvPr>
          <p:cNvSpPr/>
          <p:nvPr/>
        </p:nvSpPr>
        <p:spPr>
          <a:xfrm>
            <a:off x="437249" y="2151215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Consent </a:t>
            </a:r>
            <a:r>
              <a:rPr lang="fr-FR" sz="1100" i="1" dirty="0" err="1"/>
              <a:t>Form</a:t>
            </a:r>
            <a:endParaRPr lang="en-GB" sz="11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606642-C901-5013-471F-FE3934394FC2}"/>
              </a:ext>
            </a:extLst>
          </p:cNvPr>
          <p:cNvSpPr/>
          <p:nvPr/>
        </p:nvSpPr>
        <p:spPr>
          <a:xfrm>
            <a:off x="437249" y="3034903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1</a:t>
            </a:r>
            <a:endParaRPr lang="en-GB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1A9F-5DBE-A222-A2BE-F5F30FB936E8}"/>
              </a:ext>
            </a:extLst>
          </p:cNvPr>
          <p:cNvSpPr/>
          <p:nvPr/>
        </p:nvSpPr>
        <p:spPr>
          <a:xfrm>
            <a:off x="437249" y="3810591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1</a:t>
            </a:r>
            <a:endParaRPr lang="en-GB" sz="11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ADC1D-F85A-0830-1570-AA99D49B8F13}"/>
              </a:ext>
            </a:extLst>
          </p:cNvPr>
          <p:cNvSpPr/>
          <p:nvPr/>
        </p:nvSpPr>
        <p:spPr>
          <a:xfrm>
            <a:off x="437249" y="4398967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2</a:t>
            </a:r>
            <a:endParaRPr lang="en-GB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F476E-15DF-7EB3-65B4-B0BC134E26FB}"/>
              </a:ext>
            </a:extLst>
          </p:cNvPr>
          <p:cNvSpPr/>
          <p:nvPr/>
        </p:nvSpPr>
        <p:spPr>
          <a:xfrm>
            <a:off x="437249" y="5174655"/>
            <a:ext cx="1440000" cy="4885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/>
              <a:t>Experimental</a:t>
            </a:r>
            <a:r>
              <a:rPr lang="fr-FR" sz="1100" b="1" dirty="0"/>
              <a:t> </a:t>
            </a:r>
            <a:r>
              <a:rPr lang="fr-FR" sz="1100" b="1" dirty="0" err="1"/>
              <a:t>Task</a:t>
            </a:r>
            <a:endParaRPr lang="fr-FR" sz="1100" b="1" dirty="0"/>
          </a:p>
          <a:p>
            <a:pPr algn="ctr"/>
            <a:r>
              <a:rPr lang="fr-FR" sz="1100" i="1" dirty="0"/>
              <a:t>Phase 2</a:t>
            </a:r>
            <a:endParaRPr lang="en-GB" sz="11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AD1D5-B781-2422-AF15-3560C27E322D}"/>
              </a:ext>
            </a:extLst>
          </p:cNvPr>
          <p:cNvSpPr/>
          <p:nvPr/>
        </p:nvSpPr>
        <p:spPr>
          <a:xfrm>
            <a:off x="437249" y="5763031"/>
            <a:ext cx="1440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Questionnaire 3</a:t>
            </a:r>
            <a:endParaRPr lang="en-GB" sz="11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95457-CF7E-75E4-1E02-3B278F078784}"/>
              </a:ext>
            </a:extLst>
          </p:cNvPr>
          <p:cNvSpPr/>
          <p:nvPr/>
        </p:nvSpPr>
        <p:spPr>
          <a:xfrm>
            <a:off x="437249" y="6150878"/>
            <a:ext cx="144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Debriefing</a:t>
            </a:r>
            <a:endParaRPr lang="en-GB" sz="1100" i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BE5D0D7-0FD9-C85D-7068-2A08D860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93" y="1409630"/>
            <a:ext cx="5638798" cy="13649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24D3D5-B398-B205-1F2F-67BBEEC9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658" y="3496338"/>
            <a:ext cx="3997034" cy="980821"/>
          </a:xfrm>
          <a:prstGeom prst="rect">
            <a:avLst/>
          </a:prstGeom>
        </p:spPr>
      </p:pic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E9A55750-E2A9-AB1A-DE90-27F9CFADE9C1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V="1">
            <a:off x="1877249" y="2175919"/>
            <a:ext cx="2795207" cy="1390828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E21DD17B-0FD4-DB68-E567-94A52E4E4FED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1877249" y="3818410"/>
            <a:ext cx="2795207" cy="1112401"/>
          </a:xfrm>
          <a:prstGeom prst="curvedConnector3">
            <a:avLst/>
          </a:prstGeom>
          <a:ln w="762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77B1FF5-F121-8FF2-07D4-61B0B9896196}"/>
              </a:ext>
            </a:extLst>
          </p:cNvPr>
          <p:cNvSpPr/>
          <p:nvPr/>
        </p:nvSpPr>
        <p:spPr>
          <a:xfrm>
            <a:off x="437249" y="2539059"/>
            <a:ext cx="1440000" cy="39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Demographic</a:t>
            </a:r>
            <a:r>
              <a:rPr lang="fr-FR" sz="1100" dirty="0"/>
              <a:t> information</a:t>
            </a:r>
            <a:endParaRPr lang="en-GB" sz="11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C0F688-3D73-2664-26D5-0FA6585BC62F}"/>
              </a:ext>
            </a:extLst>
          </p:cNvPr>
          <p:cNvSpPr/>
          <p:nvPr/>
        </p:nvSpPr>
        <p:spPr>
          <a:xfrm>
            <a:off x="435818" y="1904527"/>
            <a:ext cx="1461655" cy="157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N = 345</a:t>
            </a:r>
            <a:endParaRPr lang="en-GB" sz="11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522745-E7D8-1F82-DFDD-D29EDF1AD3C1}"/>
              </a:ext>
            </a:extLst>
          </p:cNvPr>
          <p:cNvSpPr/>
          <p:nvPr/>
        </p:nvSpPr>
        <p:spPr>
          <a:xfrm>
            <a:off x="4960511" y="5280700"/>
            <a:ext cx="2212684" cy="131149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BAIT</a:t>
            </a:r>
          </a:p>
          <a:p>
            <a:pPr algn="ctr"/>
            <a:r>
              <a:rPr lang="en-GB" sz="1200" i="1" dirty="0"/>
              <a:t>Beliefs about AI Technology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5BE97B-3084-D3B5-E162-198E769DE8CD}"/>
              </a:ext>
            </a:extLst>
          </p:cNvPr>
          <p:cNvSpPr/>
          <p:nvPr/>
        </p:nvSpPr>
        <p:spPr>
          <a:xfrm>
            <a:off x="7301927" y="5280700"/>
            <a:ext cx="2212684" cy="1311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9191E5-9578-CC4E-8B83-FF8220D66B52}"/>
              </a:ext>
            </a:extLst>
          </p:cNvPr>
          <p:cNvSpPr/>
          <p:nvPr/>
        </p:nvSpPr>
        <p:spPr>
          <a:xfrm>
            <a:off x="9643343" y="5280700"/>
            <a:ext cx="2212684" cy="1311494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58501BF-AC1C-A446-7F71-66938F4A1575}"/>
              </a:ext>
            </a:extLst>
          </p:cNvPr>
          <p:cNvCxnSpPr>
            <a:cxnSpLocks/>
            <a:stCxn id="6" idx="3"/>
            <a:endCxn id="73" idx="1"/>
          </p:cNvCxnSpPr>
          <p:nvPr/>
        </p:nvCxnSpPr>
        <p:spPr>
          <a:xfrm>
            <a:off x="1877249" y="3178903"/>
            <a:ext cx="2795207" cy="252488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8C31515-1721-3D34-872F-353CADE0B61D}"/>
              </a:ext>
            </a:extLst>
          </p:cNvPr>
          <p:cNvCxnSpPr>
            <a:cxnSpLocks/>
            <a:stCxn id="8" idx="3"/>
            <a:endCxn id="73" idx="1"/>
          </p:cNvCxnSpPr>
          <p:nvPr/>
        </p:nvCxnSpPr>
        <p:spPr>
          <a:xfrm>
            <a:off x="1877249" y="4542967"/>
            <a:ext cx="2795207" cy="116081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339C3A5B-763C-8E2A-C850-B0D76A60C144}"/>
              </a:ext>
            </a:extLst>
          </p:cNvPr>
          <p:cNvCxnSpPr>
            <a:cxnSpLocks/>
            <a:stCxn id="10" idx="3"/>
            <a:endCxn id="73" idx="1"/>
          </p:cNvCxnSpPr>
          <p:nvPr/>
        </p:nvCxnSpPr>
        <p:spPr>
          <a:xfrm flipV="1">
            <a:off x="1877249" y="5703783"/>
            <a:ext cx="2795207" cy="203248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AE377C-8194-96BA-0D24-AF8A758BC0CF}"/>
              </a:ext>
            </a:extLst>
          </p:cNvPr>
          <p:cNvSpPr/>
          <p:nvPr/>
        </p:nvSpPr>
        <p:spPr>
          <a:xfrm>
            <a:off x="5860472" y="1573326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1</a:t>
            </a:r>
            <a:endParaRPr lang="en-GB" sz="11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70614-30AC-AC85-262D-26F764247523}"/>
              </a:ext>
            </a:extLst>
          </p:cNvPr>
          <p:cNvSpPr/>
          <p:nvPr/>
        </p:nvSpPr>
        <p:spPr>
          <a:xfrm>
            <a:off x="5860472" y="3178903"/>
            <a:ext cx="1357745" cy="260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Phase 2</a:t>
            </a:r>
            <a:endParaRPr lang="en-GB" sz="11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5B8B8D-262F-1231-0F93-8AD625F04819}"/>
              </a:ext>
            </a:extLst>
          </p:cNvPr>
          <p:cNvSpPr/>
          <p:nvPr/>
        </p:nvSpPr>
        <p:spPr>
          <a:xfrm>
            <a:off x="437249" y="3422747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1</a:t>
            </a:r>
            <a:endParaRPr lang="en-GB" sz="11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7C5FC-E0F1-D5CE-FB21-B91D3E353FB8}"/>
              </a:ext>
            </a:extLst>
          </p:cNvPr>
          <p:cNvSpPr/>
          <p:nvPr/>
        </p:nvSpPr>
        <p:spPr>
          <a:xfrm>
            <a:off x="437249" y="4786811"/>
            <a:ext cx="1440000" cy="28800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/>
              <a:t>Cover Story 2</a:t>
            </a:r>
            <a:endParaRPr lang="en-GB" sz="1100" i="1" dirty="0"/>
          </a:p>
        </p:txBody>
      </p:sp>
      <p:sp>
        <p:nvSpPr>
          <p:cNvPr id="37" name="Flowchart: Sequential Access Storage 36">
            <a:extLst>
              <a:ext uri="{FF2B5EF4-FFF2-40B4-BE49-F238E27FC236}">
                <a16:creationId xmlns:a16="http://schemas.microsoft.com/office/drawing/2014/main" id="{43F2CC93-15B7-4FB9-54BB-EFF47086389E}"/>
              </a:ext>
            </a:extLst>
          </p:cNvPr>
          <p:cNvSpPr/>
          <p:nvPr/>
        </p:nvSpPr>
        <p:spPr>
          <a:xfrm>
            <a:off x="4672456" y="1577300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will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see</a:t>
            </a:r>
            <a:r>
              <a:rPr lang="fr-FR" sz="800" i="1" dirty="0">
                <a:solidFill>
                  <a:schemeClr val="tx1"/>
                </a:solidFill>
              </a:rPr>
              <a:t> real </a:t>
            </a:r>
            <a:r>
              <a:rPr lang="fr-FR" sz="800" b="1" i="1" dirty="0" err="1">
                <a:solidFill>
                  <a:schemeClr val="tx1"/>
                </a:solidFill>
              </a:rPr>
              <a:t>photographs</a:t>
            </a:r>
            <a:r>
              <a:rPr lang="fr-FR" sz="800" i="1" dirty="0">
                <a:solidFill>
                  <a:schemeClr val="tx1"/>
                </a:solidFill>
              </a:rPr>
              <a:t> and </a:t>
            </a:r>
            <a:r>
              <a:rPr lang="fr-FR" sz="800" b="1" i="1" dirty="0">
                <a:solidFill>
                  <a:schemeClr val="tx1"/>
                </a:solidFill>
              </a:rPr>
              <a:t>AI-</a:t>
            </a:r>
            <a:r>
              <a:rPr lang="fr-FR" sz="800" b="1" i="1" dirty="0" err="1">
                <a:solidFill>
                  <a:schemeClr val="tx1"/>
                </a:solidFill>
              </a:rPr>
              <a:t>generated</a:t>
            </a:r>
            <a:r>
              <a:rPr lang="fr-FR" sz="800" i="1" dirty="0">
                <a:solidFill>
                  <a:schemeClr val="tx1"/>
                </a:solidFill>
              </a:rPr>
              <a:t> faces </a:t>
            </a:r>
            <a:r>
              <a:rPr lang="fr-FR" sz="800" i="1" dirty="0" err="1">
                <a:solidFill>
                  <a:schemeClr val="tx1"/>
                </a:solidFill>
              </a:rPr>
              <a:t>with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preceeding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labels </a:t>
            </a:r>
            <a:r>
              <a:rPr lang="fr-FR" sz="800" i="1" dirty="0" err="1">
                <a:solidFill>
                  <a:schemeClr val="tx1"/>
                </a:solidFill>
              </a:rPr>
              <a:t>indicating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which</a:t>
            </a:r>
            <a:r>
              <a:rPr lang="fr-FR" sz="800" i="1" dirty="0">
                <a:solidFill>
                  <a:schemeClr val="tx1"/>
                </a:solidFill>
              </a:rPr>
              <a:t> » </a:t>
            </a:r>
            <a:endParaRPr lang="en-GB" sz="800" i="1" dirty="0"/>
          </a:p>
        </p:txBody>
      </p:sp>
      <p:sp>
        <p:nvSpPr>
          <p:cNvPr id="41" name="Flowchart: Sequential Access Storage 40">
            <a:extLst>
              <a:ext uri="{FF2B5EF4-FFF2-40B4-BE49-F238E27FC236}">
                <a16:creationId xmlns:a16="http://schemas.microsoft.com/office/drawing/2014/main" id="{D692B48A-280D-6CC4-8DDC-68F8E65AD968}"/>
              </a:ext>
            </a:extLst>
          </p:cNvPr>
          <p:cNvSpPr/>
          <p:nvPr/>
        </p:nvSpPr>
        <p:spPr>
          <a:xfrm>
            <a:off x="4672456" y="3219791"/>
            <a:ext cx="1579420" cy="1197238"/>
          </a:xfrm>
          <a:prstGeom prst="flowChartMagneticTape">
            <a:avLst/>
          </a:prstGeom>
          <a:solidFill>
            <a:schemeClr val="bg1"/>
          </a:solidFill>
          <a:ln w="57150">
            <a:solidFill>
              <a:srgbClr val="B00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i="1" dirty="0"/>
              <a:t>«</a:t>
            </a:r>
            <a:r>
              <a:rPr lang="fr-FR" sz="800" i="1" dirty="0">
                <a:solidFill>
                  <a:schemeClr val="tx1"/>
                </a:solidFill>
              </a:rPr>
              <a:t>  « </a:t>
            </a:r>
            <a:r>
              <a:rPr lang="fr-FR" sz="800" i="1" dirty="0" err="1">
                <a:solidFill>
                  <a:schemeClr val="tx1"/>
                </a:solidFill>
              </a:rPr>
              <a:t>actually</a:t>
            </a:r>
            <a:r>
              <a:rPr lang="fr-FR" sz="800" i="1" dirty="0">
                <a:solidFill>
                  <a:schemeClr val="tx1"/>
                </a:solidFill>
              </a:rPr>
              <a:t>, the labels </a:t>
            </a:r>
            <a:r>
              <a:rPr lang="fr-FR" sz="800" i="1" dirty="0" err="1">
                <a:solidFill>
                  <a:schemeClr val="tx1"/>
                </a:solidFill>
              </a:rPr>
              <a:t>were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b="1" i="1" dirty="0">
                <a:solidFill>
                  <a:schemeClr val="tx1"/>
                </a:solidFill>
              </a:rPr>
              <a:t>mixed-up</a:t>
            </a:r>
            <a:r>
              <a:rPr lang="fr-FR" sz="800" i="1" dirty="0">
                <a:solidFill>
                  <a:schemeClr val="tx1"/>
                </a:solidFill>
              </a:rPr>
              <a:t>: </a:t>
            </a:r>
            <a:r>
              <a:rPr lang="fr-FR" sz="800" i="1" dirty="0" err="1">
                <a:solidFill>
                  <a:schemeClr val="tx1"/>
                </a:solidFill>
              </a:rPr>
              <a:t>you</a:t>
            </a:r>
            <a:r>
              <a:rPr lang="fr-FR" sz="800" i="1" dirty="0">
                <a:solidFill>
                  <a:schemeClr val="tx1"/>
                </a:solidFill>
              </a:rPr>
              <a:t> </a:t>
            </a:r>
            <a:r>
              <a:rPr lang="fr-FR" sz="800" i="1" dirty="0" err="1">
                <a:solidFill>
                  <a:schemeClr val="tx1"/>
                </a:solidFill>
              </a:rPr>
              <a:t>need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try</a:t>
            </a:r>
            <a:r>
              <a:rPr lang="fr-FR" sz="800" i="1" dirty="0">
                <a:solidFill>
                  <a:schemeClr val="tx1"/>
                </a:solidFill>
              </a:rPr>
              <a:t> to </a:t>
            </a:r>
            <a:r>
              <a:rPr lang="fr-FR" sz="800" i="1" dirty="0" err="1">
                <a:solidFill>
                  <a:schemeClr val="tx1"/>
                </a:solidFill>
              </a:rPr>
              <a:t>identify</a:t>
            </a:r>
            <a:r>
              <a:rPr lang="fr-FR" sz="800" i="1" dirty="0">
                <a:solidFill>
                  <a:schemeClr val="tx1"/>
                </a:solidFill>
              </a:rPr>
              <a:t> if the face </a:t>
            </a:r>
            <a:r>
              <a:rPr lang="fr-FR" sz="800" i="1" dirty="0" err="1">
                <a:solidFill>
                  <a:schemeClr val="tx1"/>
                </a:solidFill>
              </a:rPr>
              <a:t>is</a:t>
            </a:r>
            <a:r>
              <a:rPr lang="fr-FR" sz="800" i="1" dirty="0">
                <a:solidFill>
                  <a:schemeClr val="tx1"/>
                </a:solidFill>
              </a:rPr>
              <a:t> real or not » </a:t>
            </a:r>
            <a:endParaRPr lang="en-GB" sz="8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9EDA3-E092-3AAF-8179-9E4A30818F4C}"/>
              </a:ext>
            </a:extLst>
          </p:cNvPr>
          <p:cNvSpPr/>
          <p:nvPr/>
        </p:nvSpPr>
        <p:spPr>
          <a:xfrm>
            <a:off x="10574474" y="3569149"/>
            <a:ext cx="1010551" cy="516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Not </a:t>
            </a:r>
            <a:r>
              <a:rPr lang="fr-FR" sz="1050" dirty="0" err="1">
                <a:solidFill>
                  <a:schemeClr val="tx1"/>
                </a:solidFill>
              </a:rPr>
              <a:t>used</a:t>
            </a:r>
            <a:r>
              <a:rPr lang="fr-FR" sz="1050" dirty="0">
                <a:solidFill>
                  <a:schemeClr val="tx1"/>
                </a:solidFill>
              </a:rPr>
              <a:t> for the report</a:t>
            </a:r>
            <a:endParaRPr lang="en-GB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8" grpId="0" animBg="1"/>
      <p:bldP spid="69" grpId="0" animBg="1"/>
      <p:bldP spid="72" grpId="0" animBg="1"/>
      <p:bldP spid="23" grpId="0"/>
      <p:bldP spid="24" grpId="0"/>
      <p:bldP spid="37" grpId="0" animBg="1"/>
      <p:bldP spid="4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B883-6F4D-656E-3E5C-83591400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B165032-7909-8305-96FD-852E755605BA}"/>
              </a:ext>
            </a:extLst>
          </p:cNvPr>
          <p:cNvSpPr txBox="1">
            <a:spLocks/>
          </p:cNvSpPr>
          <p:nvPr/>
        </p:nvSpPr>
        <p:spPr>
          <a:xfrm>
            <a:off x="790316" y="317660"/>
            <a:ext cx="10611368" cy="78015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5000" kern="1200" spc="83" baseline="0" dirty="0">
                <a:solidFill>
                  <a:srgbClr val="FFFCEE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4400" i="1" dirty="0">
                <a:ea typeface="Roboto" panose="02000000000000000000" pitchFamily="2" charset="0"/>
              </a:rPr>
              <a:t>Which face is AI-generated?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3467-2496-C7E2-C9AC-64343FA589FD}"/>
              </a:ext>
            </a:extLst>
          </p:cNvPr>
          <p:cNvSpPr txBox="1"/>
          <p:nvPr/>
        </p:nvSpPr>
        <p:spPr>
          <a:xfrm>
            <a:off x="0" y="2349073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AEF5B-1185-B532-94E4-4B93F563A9B7}"/>
              </a:ext>
            </a:extLst>
          </p:cNvPr>
          <p:cNvSpPr txBox="1"/>
          <p:nvPr/>
        </p:nvSpPr>
        <p:spPr>
          <a:xfrm>
            <a:off x="6095999" y="2349072"/>
            <a:ext cx="6095999" cy="45089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700" b="1" dirty="0"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4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CF793-4072-FDF4-BC98-F16195AA9B92}"/>
              </a:ext>
            </a:extLst>
          </p:cNvPr>
          <p:cNvSpPr/>
          <p:nvPr/>
        </p:nvSpPr>
        <p:spPr>
          <a:xfrm>
            <a:off x="96982" y="1399310"/>
            <a:ext cx="4253615" cy="5361708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b="1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Obtained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</a:t>
            </a:r>
            <a:r>
              <a:rPr lang="fr-FR" sz="1400" dirty="0" err="1"/>
              <a:t>experimental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for </a:t>
            </a:r>
            <a:r>
              <a:rPr lang="fr-FR" sz="1400" dirty="0" err="1"/>
              <a:t>each</a:t>
            </a:r>
            <a:r>
              <a:rPr lang="fr-FR" sz="1400" dirty="0"/>
              <a:t> participant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r>
              <a:rPr lang="fr-FR" sz="1050" dirty="0">
                <a:latin typeface="Consolas" panose="020B0609020204030204" pitchFamily="49" charset="0"/>
              </a:rPr>
              <a:t>   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 err="1">
                <a:latin typeface="Consolas" panose="020B0609020204030204" pitchFamily="49" charset="0"/>
              </a:rPr>
              <a:t>AttractivenessBias</a:t>
            </a:r>
            <a:r>
              <a:rPr lang="fr-FR" sz="1050" dirty="0">
                <a:latin typeface="Consolas" panose="020B0609020204030204" pitchFamily="49" charset="0"/>
              </a:rPr>
              <a:t> = </a:t>
            </a:r>
            <a:r>
              <a:rPr lang="fr-FR" sz="1050" dirty="0" err="1">
                <a:latin typeface="Consolas" panose="020B0609020204030204" pitchFamily="49" charset="0"/>
              </a:rPr>
              <a:t>MeanAttrac_Real</a:t>
            </a:r>
            <a:r>
              <a:rPr lang="fr-FR" sz="1050" dirty="0">
                <a:latin typeface="Consolas" panose="020B0609020204030204" pitchFamily="49" charset="0"/>
              </a:rPr>
              <a:t> – </a:t>
            </a:r>
            <a:r>
              <a:rPr lang="fr-FR" sz="1050" dirty="0" err="1">
                <a:latin typeface="Consolas" panose="020B0609020204030204" pitchFamily="49" charset="0"/>
              </a:rPr>
              <a:t>MeanAttrac_AI</a:t>
            </a:r>
            <a:endParaRPr lang="fr-FR" sz="1050" dirty="0">
              <a:latin typeface="Consolas" panose="020B06090202040302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-1 and 1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Higher</a:t>
            </a:r>
            <a:r>
              <a:rPr lang="fr-FR" sz="1400" dirty="0"/>
              <a:t> (positive) score = real faces </a:t>
            </a:r>
            <a:r>
              <a:rPr lang="fr-FR" sz="1400" dirty="0" err="1"/>
              <a:t>rated</a:t>
            </a:r>
            <a:r>
              <a:rPr lang="fr-FR" sz="1400" dirty="0"/>
              <a:t> more attractive </a:t>
            </a:r>
            <a:r>
              <a:rPr lang="fr-FR" sz="1400" dirty="0" err="1"/>
              <a:t>than</a:t>
            </a:r>
            <a:r>
              <a:rPr lang="fr-FR" sz="1400" dirty="0"/>
              <a:t> AI faces</a:t>
            </a:r>
          </a:p>
          <a:p>
            <a:r>
              <a:rPr lang="fr-FR" sz="1400" dirty="0"/>
              <a:t>    = </a:t>
            </a:r>
            <a:r>
              <a:rPr lang="fr-FR" sz="1400" u="sng" dirty="0" err="1"/>
              <a:t>Stronger</a:t>
            </a:r>
            <a:r>
              <a:rPr lang="fr-FR" sz="1400" u="sng" dirty="0"/>
              <a:t> </a:t>
            </a:r>
            <a:r>
              <a:rPr lang="fr-FR" sz="1400" u="sng" dirty="0" err="1"/>
              <a:t>Anti-AI</a:t>
            </a:r>
            <a:r>
              <a:rPr lang="fr-FR" sz="1400" u="sng" dirty="0"/>
              <a:t> </a:t>
            </a:r>
            <a:r>
              <a:rPr lang="fr-FR" sz="1400" u="sng" dirty="0" err="1"/>
              <a:t>bias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endParaRPr lang="fr-FR" dirty="0">
              <a:latin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143690-4593-32B0-0038-2A69B78A4407}"/>
              </a:ext>
            </a:extLst>
          </p:cNvPr>
          <p:cNvSpPr/>
          <p:nvPr/>
        </p:nvSpPr>
        <p:spPr>
          <a:xfrm>
            <a:off x="294543" y="2115263"/>
            <a:ext cx="3858491" cy="14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E57C4-6B4A-0902-5BE8-1DAC4B72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Measures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8FC2B-9E39-2A6E-E822-0CB4C78F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7" y="2228546"/>
            <a:ext cx="1223666" cy="1200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1D972-890D-6BAE-E02B-EED5E3DA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93" y="2228546"/>
            <a:ext cx="1223667" cy="12004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69E45F-A998-9604-825D-651EF062118B}"/>
              </a:ext>
            </a:extLst>
          </p:cNvPr>
          <p:cNvSpPr/>
          <p:nvPr/>
        </p:nvSpPr>
        <p:spPr>
          <a:xfrm>
            <a:off x="4413255" y="1399310"/>
            <a:ext cx="2520000" cy="53617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BAIT</a:t>
            </a:r>
          </a:p>
          <a:p>
            <a:pPr algn="ctr"/>
            <a:r>
              <a:rPr lang="en-GB" sz="1200" i="1" dirty="0"/>
              <a:t>Beliefs about AI Technology </a:t>
            </a:r>
            <a:r>
              <a:rPr lang="en-GB" sz="1000" i="1" dirty="0"/>
              <a:t>(Makowski et al., 2025)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14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positively </a:t>
            </a:r>
            <a:r>
              <a:rPr lang="en-GB" sz="900" i="1" dirty="0"/>
              <a:t>(“Current AI algorithms can generate very realistic images”)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7 phrased negatively </a:t>
            </a:r>
            <a:r>
              <a:rPr lang="en-GB" sz="900" i="1" dirty="0"/>
              <a:t>(“Images of faces or people generated by AI always contain errors and artifacts”)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Reverse negative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all items together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BAIT score = more positive attitude &amp; expectation about AI technology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4D9260-8721-3EF2-BFDE-60928022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60" y="2228546"/>
            <a:ext cx="1226982" cy="12004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C76373-F384-B334-45EB-45D26EFCF887}"/>
              </a:ext>
            </a:extLst>
          </p:cNvPr>
          <p:cNvSpPr/>
          <p:nvPr/>
        </p:nvSpPr>
        <p:spPr>
          <a:xfrm>
            <a:off x="6992360" y="1399310"/>
            <a:ext cx="2520000" cy="53617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MIST</a:t>
            </a:r>
          </a:p>
          <a:p>
            <a:pPr algn="ctr"/>
            <a:r>
              <a:rPr lang="en-GB" sz="1200" i="1" dirty="0"/>
              <a:t>Misinformation Susceptibility Test</a:t>
            </a:r>
          </a:p>
          <a:p>
            <a:pPr algn="ctr"/>
            <a:r>
              <a:rPr lang="en-GB" sz="1000" i="1" dirty="0"/>
              <a:t>(Maertens et al., 2024)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8 items short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real news </a:t>
            </a:r>
            <a:r>
              <a:rPr lang="en-GB" sz="900" i="1" dirty="0"/>
              <a:t>(“Attitudes Toward EU Are Largely Positive, Both Within Europe and Outside It”)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4 fake news </a:t>
            </a:r>
            <a:r>
              <a:rPr lang="en-GB" sz="900" i="1" dirty="0"/>
              <a:t>(“Certain Vaccines Are Loaded with Dangerous Chemicals and Toxins”)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Compute the proportion of items (N / 8) believed to be False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0 and 1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MIST score = more likely to believe news to be fake. Measure of distrust.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A0B16F-0F56-6C6C-6C40-A8618CC5A19D}"/>
              </a:ext>
            </a:extLst>
          </p:cNvPr>
          <p:cNvSpPr/>
          <p:nvPr/>
        </p:nvSpPr>
        <p:spPr>
          <a:xfrm>
            <a:off x="9575018" y="1399310"/>
            <a:ext cx="2520000" cy="5361708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onsolas" panose="020B0609020204030204" pitchFamily="49" charset="0"/>
              </a:rPr>
              <a:t>BRS</a:t>
            </a:r>
          </a:p>
          <a:p>
            <a:pPr algn="ctr"/>
            <a:r>
              <a:rPr lang="en-GB" sz="1200" i="1" dirty="0"/>
              <a:t>Bullshit Receptivity Scale</a:t>
            </a:r>
          </a:p>
          <a:p>
            <a:pPr algn="ctr"/>
            <a:r>
              <a:rPr lang="en-GB" sz="1000" i="1" dirty="0"/>
              <a:t>(Pennycook et al., 2015)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i="1" dirty="0"/>
              <a:t>20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“pseudo-profound bullshit” items </a:t>
            </a:r>
            <a:r>
              <a:rPr lang="en-GB" sz="900" i="1" dirty="0"/>
              <a:t>(“Hidden meaning transforms unparalleled abstract beauty”)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/>
              <a:t>10 prototypically-profound control items </a:t>
            </a:r>
            <a:r>
              <a:rPr lang="en-GB" sz="900" i="1" dirty="0"/>
              <a:t>(“Your teacher can open the door, but you must enter by yourself”)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050" i="1" dirty="0">
                <a:latin typeface="Consolas" panose="020B0609020204030204" pitchFamily="49" charset="0"/>
              </a:rPr>
              <a:t>Average profundity ratings of the first 10 items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>
                <a:latin typeface="Consolas" panose="020B0609020204030204" pitchFamily="49" charset="0"/>
              </a:rPr>
              <a:t>Score </a:t>
            </a:r>
            <a:r>
              <a:rPr lang="fr-FR" sz="1050" dirty="0" err="1">
                <a:latin typeface="Consolas" panose="020B0609020204030204" pitchFamily="49" charset="0"/>
              </a:rPr>
              <a:t>between</a:t>
            </a:r>
            <a:r>
              <a:rPr lang="fr-FR" sz="1050" dirty="0">
                <a:latin typeface="Consolas" panose="020B0609020204030204" pitchFamily="49" charset="0"/>
              </a:rPr>
              <a:t> 1 and 5 </a:t>
            </a:r>
            <a:endParaRPr lang="en-GB" sz="1050" i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i="1" dirty="0"/>
              <a:t>Higher BRS score = stronger tendency to find bullshit statement profound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400" i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4EBE4B-3684-8A92-D6C7-ED205BDF5916}"/>
              </a:ext>
            </a:extLst>
          </p:cNvPr>
          <p:cNvSpPr/>
          <p:nvPr/>
        </p:nvSpPr>
        <p:spPr>
          <a:xfrm>
            <a:off x="4523509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“I can show that I am Human and not an AI by answering all the way to the right”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76723-A723-49A4-BF2F-604B8F2611CB}"/>
              </a:ext>
            </a:extLst>
          </p:cNvPr>
          <p:cNvSpPr/>
          <p:nvPr/>
        </p:nvSpPr>
        <p:spPr>
          <a:xfrm>
            <a:off x="9674700" y="5798127"/>
            <a:ext cx="2320636" cy="886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u="sng" dirty="0"/>
              <a:t>+1 Attention check item </a:t>
            </a:r>
            <a:endParaRPr lang="en-GB" sz="1100" u="sng" dirty="0"/>
          </a:p>
          <a:p>
            <a:endParaRPr lang="en-GB" sz="900" dirty="0"/>
          </a:p>
          <a:p>
            <a:r>
              <a:rPr lang="en-GB" sz="900" dirty="0"/>
              <a:t>“Wholeness is found in simple choices, select all the way to the left to show you are paying attention”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596959-3A95-2D3F-E132-450336BF6EFB}"/>
              </a:ext>
            </a:extLst>
          </p:cNvPr>
          <p:cNvSpPr/>
          <p:nvPr/>
        </p:nvSpPr>
        <p:spPr>
          <a:xfrm>
            <a:off x="7177869" y="5798127"/>
            <a:ext cx="2148982" cy="88669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Consolas" panose="020B0609020204030204" pitchFamily="49" charset="0"/>
              </a:rPr>
              <a:t>AttentionCheck</a:t>
            </a:r>
            <a:endParaRPr lang="fr-FR" sz="1200" b="1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0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50" dirty="0" err="1"/>
              <a:t>Average</a:t>
            </a:r>
            <a:r>
              <a:rPr lang="fr-FR" sz="1050" dirty="0"/>
              <a:t> of the 2 items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050" dirty="0"/>
              <a:t>1 = </a:t>
            </a:r>
            <a:r>
              <a:rPr lang="fr-FR" sz="1050" dirty="0" err="1"/>
              <a:t>both</a:t>
            </a:r>
            <a:r>
              <a:rPr lang="fr-FR" sz="1050" dirty="0"/>
              <a:t> correct, 0.5 = one </a:t>
            </a:r>
            <a:r>
              <a:rPr lang="fr-FR" sz="1050" dirty="0" err="1"/>
              <a:t>failed</a:t>
            </a:r>
            <a:r>
              <a:rPr lang="fr-FR" sz="1050" dirty="0"/>
              <a:t>, 0  = </a:t>
            </a:r>
            <a:r>
              <a:rPr lang="fr-FR" sz="1050" dirty="0" err="1"/>
              <a:t>both</a:t>
            </a:r>
            <a:r>
              <a:rPr lang="fr-FR" sz="1050" dirty="0"/>
              <a:t> </a:t>
            </a:r>
            <a:r>
              <a:rPr lang="fr-FR" sz="1050" dirty="0" err="1"/>
              <a:t>failed</a:t>
            </a:r>
            <a:endParaRPr lang="fr-FR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025F3-1BDF-47D0-D841-999E29FE6F27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6844145" y="6241473"/>
            <a:ext cx="3337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7428C-78C1-0030-9706-2C95DF4214B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9326851" y="6241473"/>
            <a:ext cx="3478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A66A-F61B-0E94-D0F5-B0E87140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B109C-5248-99D9-854D-CBBEA162672E}"/>
              </a:ext>
            </a:extLst>
          </p:cNvPr>
          <p:cNvSpPr/>
          <p:nvPr/>
        </p:nvSpPr>
        <p:spPr>
          <a:xfrm>
            <a:off x="4731325" y="1454727"/>
            <a:ext cx="2840182" cy="962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Consolas" panose="020B0609020204030204" pitchFamily="49" charset="0"/>
              </a:rPr>
              <a:t>AttractivenessBias</a:t>
            </a:r>
            <a:endParaRPr lang="fr-FR" b="1" dirty="0">
              <a:latin typeface="Consolas" panose="020B0609020204030204" pitchFamily="49" charset="0"/>
            </a:endParaRPr>
          </a:p>
          <a:p>
            <a:pPr algn="ctr"/>
            <a:r>
              <a:rPr lang="fr-FR" sz="1000" dirty="0" err="1"/>
              <a:t>Difference</a:t>
            </a:r>
            <a:r>
              <a:rPr lang="fr-FR" sz="1000" dirty="0"/>
              <a:t> in </a:t>
            </a:r>
            <a:r>
              <a:rPr lang="fr-FR" sz="1000" dirty="0" err="1"/>
              <a:t>attractiveness</a:t>
            </a:r>
            <a:r>
              <a:rPr lang="fr-FR" sz="1000" dirty="0"/>
              <a:t> ratings </a:t>
            </a:r>
            <a:r>
              <a:rPr lang="fr-FR" sz="1000" dirty="0" err="1"/>
              <a:t>between</a:t>
            </a:r>
            <a:r>
              <a:rPr lang="fr-FR" sz="1000" dirty="0"/>
              <a:t> real and AI-</a:t>
            </a:r>
            <a:r>
              <a:rPr lang="fr-FR" sz="1000" dirty="0" err="1"/>
              <a:t>generated</a:t>
            </a:r>
            <a:endParaRPr lang="en-GB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15448-B418-0BC9-BD05-19FDC2EC75CB}"/>
              </a:ext>
            </a:extLst>
          </p:cNvPr>
          <p:cNvSpPr/>
          <p:nvPr/>
        </p:nvSpPr>
        <p:spPr>
          <a:xfrm>
            <a:off x="228599" y="3311235"/>
            <a:ext cx="3600000" cy="1808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Expectations about AI </a:t>
            </a:r>
            <a:r>
              <a:rPr lang="fr-FR" dirty="0" err="1"/>
              <a:t>technology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AI to look </a:t>
            </a:r>
            <a:r>
              <a:rPr lang="fr-FR" sz="1400" dirty="0" err="1"/>
              <a:t>bad</a:t>
            </a:r>
            <a:r>
              <a:rPr lang="fr-FR" sz="1400" dirty="0"/>
              <a:t>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rate AI images as </a:t>
            </a:r>
            <a:r>
              <a:rPr lang="fr-FR" sz="1400" dirty="0" err="1"/>
              <a:t>less</a:t>
            </a:r>
            <a:r>
              <a:rPr lang="fr-FR" sz="1400" dirty="0"/>
              <a:t> attractive (to </a:t>
            </a:r>
            <a:r>
              <a:rPr lang="fr-FR" sz="1400" dirty="0" err="1"/>
              <a:t>align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their</a:t>
            </a:r>
            <a:r>
              <a:rPr lang="fr-FR" sz="1400" dirty="0"/>
              <a:t> expectations)  </a:t>
            </a:r>
            <a:endParaRPr lang="en-GB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33D680-9117-8017-B421-9EB80E5E36C4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028599" y="2417618"/>
            <a:ext cx="4122817" cy="8936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0D6F296-7295-B2DC-4075-BAB16C26B679}"/>
              </a:ext>
            </a:extLst>
          </p:cNvPr>
          <p:cNvSpPr/>
          <p:nvPr/>
        </p:nvSpPr>
        <p:spPr>
          <a:xfrm>
            <a:off x="228600" y="5559292"/>
            <a:ext cx="3600000" cy="10156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BAIT</a:t>
            </a:r>
            <a:endParaRPr lang="en-GB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BAF6D4-C985-E92C-A2F3-3067B106BD13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2028599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5B6F0-F6D4-15ED-7839-F10FBF0E1001}"/>
              </a:ext>
            </a:extLst>
          </p:cNvPr>
          <p:cNvSpPr/>
          <p:nvPr/>
        </p:nvSpPr>
        <p:spPr>
          <a:xfrm>
            <a:off x="8363400" y="3311235"/>
            <a:ext cx="3600000" cy="1808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Distrust</a:t>
            </a:r>
            <a:r>
              <a:rPr lang="fr-FR" dirty="0"/>
              <a:t> in the Manipulation</a:t>
            </a:r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expects</a:t>
            </a:r>
            <a:r>
              <a:rPr lang="fr-FR" sz="1400" dirty="0"/>
              <a:t> news and instructions to </a:t>
            </a:r>
            <a:r>
              <a:rPr lang="fr-FR" sz="1400" dirty="0" err="1"/>
              <a:t>be</a:t>
            </a:r>
            <a:r>
              <a:rPr lang="fr-FR" sz="1400" dirty="0"/>
              <a:t> false, the more </a:t>
            </a:r>
            <a:r>
              <a:rPr lang="fr-FR" sz="1400" dirty="0" err="1"/>
              <a:t>they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consciously</a:t>
            </a:r>
            <a:r>
              <a:rPr lang="fr-FR" sz="1400" dirty="0"/>
              <a:t> or </a:t>
            </a:r>
            <a:r>
              <a:rPr lang="fr-FR" sz="1400" dirty="0" err="1"/>
              <a:t>unconsciously</a:t>
            </a:r>
            <a:r>
              <a:rPr lang="fr-FR" sz="1400" dirty="0"/>
              <a:t> not </a:t>
            </a:r>
            <a:r>
              <a:rPr lang="fr-FR" sz="1400" dirty="0" err="1"/>
              <a:t>believe</a:t>
            </a:r>
            <a:r>
              <a:rPr lang="fr-FR" sz="1400" dirty="0"/>
              <a:t> in the manipulation (the labels), </a:t>
            </a:r>
            <a:r>
              <a:rPr lang="fr-FR" sz="1400" dirty="0" err="1"/>
              <a:t>reducing</a:t>
            </a:r>
            <a:r>
              <a:rPr lang="fr-FR" sz="1400" dirty="0"/>
              <a:t> the </a:t>
            </a:r>
            <a:r>
              <a:rPr lang="fr-FR" sz="1400" dirty="0" err="1"/>
              <a:t>difference</a:t>
            </a:r>
            <a:r>
              <a:rPr lang="fr-FR" sz="1400" dirty="0"/>
              <a:t> of </a:t>
            </a:r>
            <a:r>
              <a:rPr lang="fr-FR" sz="1400" dirty="0" err="1"/>
              <a:t>attractiveness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</a:t>
            </a:r>
            <a:endParaRPr lang="en-GB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F6D2B-5750-6192-9563-7DFF6A2ABC66}"/>
              </a:ext>
            </a:extLst>
          </p:cNvPr>
          <p:cNvSpPr/>
          <p:nvPr/>
        </p:nvSpPr>
        <p:spPr>
          <a:xfrm>
            <a:off x="8363400" y="5559293"/>
            <a:ext cx="3600000" cy="10156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MIST</a:t>
            </a:r>
            <a:endParaRPr lang="en-GB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E241F-1750-D498-5A67-26881DBC0A56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10163400" y="5119255"/>
            <a:ext cx="0" cy="4400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E1B87F-20C7-C5DF-8649-EB337D8FB7A6}"/>
              </a:ext>
            </a:extLst>
          </p:cNvPr>
          <p:cNvCxnSpPr>
            <a:cxnSpLocks/>
            <a:stCxn id="14" idx="0"/>
            <a:endCxn id="3" idx="2"/>
          </p:cNvCxnSpPr>
          <p:nvPr/>
        </p:nvCxnSpPr>
        <p:spPr>
          <a:xfrm flipH="1" flipV="1">
            <a:off x="6151416" y="2417618"/>
            <a:ext cx="4011984" cy="89361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57B94-3BB0-CF34-DCA4-830140E9E4CF}"/>
              </a:ext>
            </a:extLst>
          </p:cNvPr>
          <p:cNvSpPr/>
          <p:nvPr/>
        </p:nvSpPr>
        <p:spPr>
          <a:xfrm>
            <a:off x="4345582" y="3311235"/>
            <a:ext cx="3600000" cy="1808020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Bullshit </a:t>
            </a:r>
            <a:r>
              <a:rPr lang="fr-FR" dirty="0" err="1"/>
              <a:t>receptivity</a:t>
            </a:r>
            <a:endParaRPr lang="fr-FR" dirty="0"/>
          </a:p>
          <a:p>
            <a:endParaRPr lang="fr-FR" sz="1400" dirty="0"/>
          </a:p>
          <a:p>
            <a:r>
              <a:rPr lang="fr-FR" sz="1400" dirty="0"/>
              <a:t>The more </a:t>
            </a:r>
            <a:r>
              <a:rPr lang="fr-FR" sz="1400" dirty="0" err="1"/>
              <a:t>someone</a:t>
            </a:r>
            <a:r>
              <a:rPr lang="fr-FR" sz="1400" dirty="0"/>
              <a:t> </a:t>
            </a:r>
            <a:r>
              <a:rPr lang="fr-FR" sz="1400" dirty="0" err="1"/>
              <a:t>believes</a:t>
            </a:r>
            <a:r>
              <a:rPr lang="fr-FR" sz="1400" dirty="0"/>
              <a:t> in bullshit </a:t>
            </a:r>
            <a:r>
              <a:rPr lang="fr-FR" sz="1400" dirty="0" err="1"/>
              <a:t>statements</a:t>
            </a:r>
            <a:r>
              <a:rPr lang="fr-FR" sz="1400" dirty="0"/>
              <a:t> </a:t>
            </a:r>
            <a:r>
              <a:rPr lang="fr-FR" sz="1400" dirty="0" err="1"/>
              <a:t>might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 more </a:t>
            </a:r>
            <a:r>
              <a:rPr lang="fr-FR" sz="1400" dirty="0" err="1"/>
              <a:t>easily</a:t>
            </a:r>
            <a:r>
              <a:rPr lang="fr-FR" sz="1400" dirty="0"/>
              <a:t> « </a:t>
            </a:r>
            <a:r>
              <a:rPr lang="fr-FR" sz="1400" dirty="0" err="1"/>
              <a:t>fooled</a:t>
            </a:r>
            <a:r>
              <a:rPr lang="fr-FR" sz="1400" dirty="0"/>
              <a:t> » by the manipulation and engage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uncritically</a:t>
            </a:r>
            <a:r>
              <a:rPr lang="fr-FR" sz="1400" dirty="0"/>
              <a:t>, </a:t>
            </a:r>
            <a:r>
              <a:rPr lang="fr-FR" sz="1400" dirty="0" err="1"/>
              <a:t>leading</a:t>
            </a:r>
            <a:r>
              <a:rPr lang="fr-FR" sz="1400" dirty="0"/>
              <a:t> to a </a:t>
            </a:r>
            <a:r>
              <a:rPr lang="fr-FR" sz="1400" dirty="0" err="1"/>
              <a:t>higher</a:t>
            </a:r>
            <a:r>
              <a:rPr lang="fr-FR" sz="1400" dirty="0"/>
              <a:t> </a:t>
            </a:r>
            <a:r>
              <a:rPr lang="fr-FR" sz="1400" dirty="0" err="1"/>
              <a:t>difference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real and AI faces</a:t>
            </a:r>
            <a:endParaRPr lang="en-GB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CA1C80-489A-B2DB-5365-D8626E06D562}"/>
              </a:ext>
            </a:extLst>
          </p:cNvPr>
          <p:cNvSpPr/>
          <p:nvPr/>
        </p:nvSpPr>
        <p:spPr>
          <a:xfrm>
            <a:off x="4295999" y="5559292"/>
            <a:ext cx="3600000" cy="101568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Measured</a:t>
            </a:r>
            <a:r>
              <a:rPr lang="fr-FR" dirty="0"/>
              <a:t> by the BRS</a:t>
            </a:r>
            <a:endParaRPr lang="en-GB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2CA50E-1ABF-8962-8824-12C60427AE28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6095998" y="5119255"/>
            <a:ext cx="1" cy="440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F3A82D-44B4-1321-467F-53987101665E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6145582" y="2417618"/>
            <a:ext cx="5834" cy="893617"/>
          </a:xfrm>
          <a:prstGeom prst="straightConnector1">
            <a:avLst/>
          </a:prstGeom>
          <a:ln w="57150">
            <a:solidFill>
              <a:srgbClr val="B000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  <p:bldP spid="15" grpId="0" animBg="1"/>
      <p:bldP spid="27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6066-3270-6A01-0679-2956BE9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4B33C-1871-3695-99BF-143E7AC1E5CB}"/>
              </a:ext>
            </a:extLst>
          </p:cNvPr>
          <p:cNvSpPr/>
          <p:nvPr/>
        </p:nvSpPr>
        <p:spPr>
          <a:xfrm>
            <a:off x="3262744" y="1690254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1. </a:t>
            </a:r>
            <a:r>
              <a:rPr lang="fr-FR" sz="1600" dirty="0" err="1">
                <a:solidFill>
                  <a:schemeClr val="tx1"/>
                </a:solidFill>
              </a:rPr>
              <a:t>Describe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sample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demographics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AEDFB-227F-DEC6-7909-91FA6D875593}"/>
              </a:ext>
            </a:extLst>
          </p:cNvPr>
          <p:cNvSpPr/>
          <p:nvPr/>
        </p:nvSpPr>
        <p:spPr>
          <a:xfrm>
            <a:off x="3262743" y="2438400"/>
            <a:ext cx="5666508" cy="6026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2. </a:t>
            </a:r>
            <a:r>
              <a:rPr lang="fr-FR" sz="1600" dirty="0" err="1">
                <a:solidFill>
                  <a:schemeClr val="tx1"/>
                </a:solidFill>
              </a:rPr>
              <a:t>Consider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whether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exclude</a:t>
            </a:r>
            <a:r>
              <a:rPr lang="fr-FR" sz="1600" dirty="0">
                <a:solidFill>
                  <a:schemeClr val="tx1"/>
                </a:solidFill>
              </a:rPr>
              <a:t> participants </a:t>
            </a:r>
            <a:r>
              <a:rPr lang="fr-FR" sz="1600" dirty="0" err="1">
                <a:solidFill>
                  <a:schemeClr val="tx1"/>
                </a:solidFill>
              </a:rPr>
              <a:t>based</a:t>
            </a:r>
            <a:r>
              <a:rPr lang="fr-FR" sz="1600" dirty="0">
                <a:solidFill>
                  <a:schemeClr val="tx1"/>
                </a:solidFill>
              </a:rPr>
              <a:t> on </a:t>
            </a:r>
            <a:r>
              <a:rPr lang="fr-FR" sz="1600" dirty="0" err="1">
                <a:solidFill>
                  <a:schemeClr val="tx1"/>
                </a:solidFill>
              </a:rPr>
              <a:t>some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criteria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(</a:t>
            </a:r>
            <a:r>
              <a:rPr lang="fr-FR" sz="1200" dirty="0" err="1">
                <a:solidFill>
                  <a:schemeClr val="tx1"/>
                </a:solidFill>
              </a:rPr>
              <a:t>demographic</a:t>
            </a:r>
            <a:r>
              <a:rPr lang="fr-FR" sz="1200" dirty="0">
                <a:solidFill>
                  <a:schemeClr val="tx1"/>
                </a:solidFill>
              </a:rPr>
              <a:t>, </a:t>
            </a:r>
            <a:r>
              <a:rPr lang="fr-FR" sz="1200" dirty="0" err="1">
                <a:solidFill>
                  <a:schemeClr val="tx1"/>
                </a:solidFill>
              </a:rPr>
              <a:t>outlying</a:t>
            </a:r>
            <a:r>
              <a:rPr lang="fr-FR" sz="1200" dirty="0">
                <a:solidFill>
                  <a:schemeClr val="tx1"/>
                </a:solidFill>
              </a:rPr>
              <a:t> scores, attention checks,  …)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04F32-4D28-6BF9-D0B7-6B76A4D41A4B}"/>
              </a:ext>
            </a:extLst>
          </p:cNvPr>
          <p:cNvSpPr/>
          <p:nvPr/>
        </p:nvSpPr>
        <p:spPr>
          <a:xfrm>
            <a:off x="9171707" y="1866819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</a:t>
            </a:r>
            <a:r>
              <a:rPr lang="fr-FR" sz="1200" i="1" dirty="0" err="1">
                <a:solidFill>
                  <a:schemeClr val="tx1"/>
                </a:solidFill>
              </a:rPr>
              <a:t>there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isn’t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only</a:t>
            </a:r>
            <a:r>
              <a:rPr lang="fr-FR" sz="1200" i="1" dirty="0">
                <a:solidFill>
                  <a:schemeClr val="tx1"/>
                </a:solidFill>
              </a:rPr>
              <a:t> one correct </a:t>
            </a:r>
            <a:r>
              <a:rPr lang="fr-FR" sz="1200" i="1" dirty="0" err="1">
                <a:solidFill>
                  <a:schemeClr val="tx1"/>
                </a:solidFill>
              </a:rPr>
              <a:t>answer</a:t>
            </a:r>
            <a:r>
              <a:rPr lang="fr-FR" sz="1200" i="1" dirty="0">
                <a:solidFill>
                  <a:schemeClr val="tx1"/>
                </a:solidFill>
              </a:rPr>
              <a:t>. </a:t>
            </a:r>
            <a:r>
              <a:rPr lang="fr-FR" sz="1200" i="1" dirty="0" err="1">
                <a:solidFill>
                  <a:schemeClr val="tx1"/>
                </a:solidFill>
              </a:rPr>
              <a:t>Choices</a:t>
            </a:r>
            <a:r>
              <a:rPr lang="fr-FR" sz="1200" i="1" dirty="0">
                <a:solidFill>
                  <a:schemeClr val="tx1"/>
                </a:solidFill>
              </a:rPr>
              <a:t> must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b="1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 and </a:t>
            </a:r>
            <a:r>
              <a:rPr lang="fr-FR" sz="1200" b="1" i="1" dirty="0" err="1">
                <a:solidFill>
                  <a:schemeClr val="tx1"/>
                </a:solidFill>
              </a:rPr>
              <a:t>justified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when</a:t>
            </a:r>
            <a:r>
              <a:rPr lang="fr-FR" sz="1200" i="1" dirty="0">
                <a:solidFill>
                  <a:schemeClr val="tx1"/>
                </a:solidFill>
              </a:rPr>
              <a:t> possible.</a:t>
            </a:r>
            <a:endParaRPr lang="en-GB" sz="12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95D9D-8661-2F2E-2F4A-74884442733B}"/>
              </a:ext>
            </a:extLst>
          </p:cNvPr>
          <p:cNvSpPr/>
          <p:nvPr/>
        </p:nvSpPr>
        <p:spPr>
          <a:xfrm>
            <a:off x="2382982" y="3261912"/>
            <a:ext cx="3629891" cy="13785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n°1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Attitudes towards AI?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2BDCF-AB21-BDDD-3D67-5E517F8E53B9}"/>
              </a:ext>
            </a:extLst>
          </p:cNvPr>
          <p:cNvSpPr/>
          <p:nvPr/>
        </p:nvSpPr>
        <p:spPr>
          <a:xfrm>
            <a:off x="3262743" y="4866409"/>
            <a:ext cx="5666508" cy="602673"/>
          </a:xfrm>
          <a:prstGeom prst="rect">
            <a:avLst/>
          </a:prstGeom>
          <a:solidFill>
            <a:srgbClr val="B00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</a:rPr>
              <a:t>3. Do the </a:t>
            </a:r>
            <a:r>
              <a:rPr lang="fr-FR" sz="1600" dirty="0" err="1">
                <a:solidFill>
                  <a:schemeClr val="bg1"/>
                </a:solidFill>
              </a:rPr>
              <a:t>results</a:t>
            </a:r>
            <a:r>
              <a:rPr lang="fr-FR" sz="1600" dirty="0">
                <a:solidFill>
                  <a:schemeClr val="bg1"/>
                </a:solidFill>
              </a:rPr>
              <a:t> change </a:t>
            </a:r>
            <a:r>
              <a:rPr lang="fr-FR" sz="1600" dirty="0" err="1">
                <a:solidFill>
                  <a:schemeClr val="bg1"/>
                </a:solidFill>
              </a:rPr>
              <a:t>when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we</a:t>
            </a:r>
            <a:r>
              <a:rPr lang="fr-FR" sz="1600" dirty="0">
                <a:solidFill>
                  <a:schemeClr val="bg1"/>
                </a:solidFill>
              </a:rPr>
              <a:t> « </a:t>
            </a:r>
            <a:r>
              <a:rPr lang="fr-FR" sz="1600" dirty="0" err="1">
                <a:solidFill>
                  <a:schemeClr val="bg1"/>
                </a:solidFill>
              </a:rPr>
              <a:t>adjust</a:t>
            </a:r>
            <a:r>
              <a:rPr lang="fr-FR" sz="1600" dirty="0">
                <a:solidFill>
                  <a:schemeClr val="bg1"/>
                </a:solidFill>
              </a:rPr>
              <a:t> » for the </a:t>
            </a:r>
            <a:r>
              <a:rPr lang="fr-FR" sz="1600" dirty="0" err="1">
                <a:solidFill>
                  <a:schemeClr val="bg1"/>
                </a:solidFill>
              </a:rPr>
              <a:t>tendency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believe</a:t>
            </a:r>
            <a:r>
              <a:rPr lang="fr-FR" sz="1600" dirty="0">
                <a:solidFill>
                  <a:schemeClr val="bg1"/>
                </a:solidFill>
              </a:rPr>
              <a:t> in </a:t>
            </a:r>
            <a:r>
              <a:rPr lang="fr-FR" sz="1600" i="1" dirty="0" err="1">
                <a:solidFill>
                  <a:schemeClr val="bg1"/>
                </a:solidFill>
              </a:rPr>
              <a:t>anything</a:t>
            </a:r>
            <a:r>
              <a:rPr lang="fr-FR" sz="1600" dirty="0">
                <a:solidFill>
                  <a:schemeClr val="bg1"/>
                </a:solidFill>
              </a:rPr>
              <a:t> (pseudo-</a:t>
            </a:r>
            <a:r>
              <a:rPr lang="fr-FR" sz="1600" dirty="0" err="1">
                <a:solidFill>
                  <a:schemeClr val="bg1"/>
                </a:solidFill>
              </a:rPr>
              <a:t>profound</a:t>
            </a:r>
            <a:r>
              <a:rPr lang="fr-FR" sz="1600" dirty="0">
                <a:solidFill>
                  <a:schemeClr val="bg1"/>
                </a:solidFill>
              </a:rPr>
              <a:t> bullshit)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D18D-EE79-986E-E1AF-DC29ACA7EB11}"/>
              </a:ext>
            </a:extLst>
          </p:cNvPr>
          <p:cNvSpPr/>
          <p:nvPr/>
        </p:nvSpPr>
        <p:spPr>
          <a:xfrm>
            <a:off x="3262743" y="5695053"/>
            <a:ext cx="5666508" cy="879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4. Report </a:t>
            </a:r>
            <a:r>
              <a:rPr lang="fr-FR" sz="1600" dirty="0" err="1">
                <a:solidFill>
                  <a:schemeClr val="tx1"/>
                </a:solidFill>
              </a:rPr>
              <a:t>findings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discuss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them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6D28D-E1FE-58C1-89BC-7FD08792E4F6}"/>
              </a:ext>
            </a:extLst>
          </p:cNvPr>
          <p:cNvSpPr/>
          <p:nvPr/>
        </p:nvSpPr>
        <p:spPr>
          <a:xfrm>
            <a:off x="6179127" y="3259282"/>
            <a:ext cx="3629891" cy="13785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Question n°2</a:t>
            </a:r>
          </a:p>
          <a:p>
            <a:pPr algn="ctr"/>
            <a:endParaRPr lang="fr-FR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Is the Attractiveness AI-Bias related to the tendency of believing news to be fake?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E239F-2E17-51BE-1E2C-6D42A22A29E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095997" y="2292927"/>
            <a:ext cx="1" cy="145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BD6CB-8B00-AD27-A6EE-A2EE50719EC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197928" y="3041073"/>
            <a:ext cx="1898069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07C01-257D-236D-A93C-DBA06DD839D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5997" y="3041073"/>
            <a:ext cx="1898076" cy="21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D271DC-085F-1DDD-62B2-AFF31F15FC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197927" y="4640438"/>
            <a:ext cx="1" cy="220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59C93C3-F475-0455-BCBE-828A63B9D4CB}"/>
              </a:ext>
            </a:extLst>
          </p:cNvPr>
          <p:cNvSpPr/>
          <p:nvPr/>
        </p:nvSpPr>
        <p:spPr>
          <a:xfrm>
            <a:off x="9171707" y="2563050"/>
            <a:ext cx="2653147" cy="60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The final </a:t>
            </a:r>
            <a:r>
              <a:rPr lang="fr-FR" sz="1200" i="1" dirty="0" err="1">
                <a:solidFill>
                  <a:schemeClr val="tx1"/>
                </a:solidFill>
              </a:rPr>
              <a:t>sample</a:t>
            </a:r>
            <a:r>
              <a:rPr lang="fr-FR" sz="1200" i="1" dirty="0">
                <a:solidFill>
                  <a:schemeClr val="tx1"/>
                </a:solidFill>
              </a:rPr>
              <a:t> (</a:t>
            </a:r>
            <a:r>
              <a:rPr lang="fr-FR" sz="1200" i="1" dirty="0" err="1">
                <a:solidFill>
                  <a:schemeClr val="tx1"/>
                </a:solidFill>
              </a:rPr>
              <a:t>after</a:t>
            </a:r>
            <a:r>
              <a:rPr lang="fr-FR" sz="1200" i="1" dirty="0">
                <a:solidFill>
                  <a:schemeClr val="tx1"/>
                </a:solidFill>
              </a:rPr>
              <a:t> exclusion) </a:t>
            </a:r>
            <a:r>
              <a:rPr lang="fr-FR" sz="1200" i="1" dirty="0" err="1">
                <a:solidFill>
                  <a:schemeClr val="tx1"/>
                </a:solidFill>
              </a:rPr>
              <a:t>also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needs</a:t>
            </a:r>
            <a:r>
              <a:rPr lang="fr-FR" sz="1200" i="1" dirty="0">
                <a:solidFill>
                  <a:schemeClr val="tx1"/>
                </a:solidFill>
              </a:rPr>
              <a:t> to </a:t>
            </a:r>
            <a:r>
              <a:rPr lang="fr-FR" sz="1200" i="1" dirty="0" err="1">
                <a:solidFill>
                  <a:schemeClr val="tx1"/>
                </a:solidFill>
              </a:rPr>
              <a:t>be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described</a:t>
            </a:r>
            <a:r>
              <a:rPr lang="fr-FR" sz="1200" i="1" dirty="0">
                <a:solidFill>
                  <a:schemeClr val="tx1"/>
                </a:solidFill>
              </a:rPr>
              <a:t>.</a:t>
            </a:r>
            <a:endParaRPr lang="en-GB" sz="1200" i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AB15F5-1D4F-5635-E5F6-4CCE5A6868D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94073" y="4637808"/>
            <a:ext cx="0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C731CD-2080-F1C5-895F-0FEE69B77F8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95997" y="5469082"/>
            <a:ext cx="0" cy="225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452D4EE-D539-BBA8-64B6-CA5B35CCD4AA}"/>
              </a:ext>
            </a:extLst>
          </p:cNvPr>
          <p:cNvSpPr/>
          <p:nvPr/>
        </p:nvSpPr>
        <p:spPr>
          <a:xfrm>
            <a:off x="48491" y="3259282"/>
            <a:ext cx="2251360" cy="137852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More positive expectations about AI </a:t>
            </a:r>
            <a:r>
              <a:rPr lang="fr-FR" sz="1000" i="1" dirty="0" err="1">
                <a:solidFill>
                  <a:schemeClr val="tx1"/>
                </a:solidFill>
              </a:rPr>
              <a:t>capabilities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</a:t>
            </a:r>
            <a:r>
              <a:rPr lang="fr-FR" sz="1000" i="1" dirty="0" err="1">
                <a:solidFill>
                  <a:schemeClr val="tx1"/>
                </a:solidFill>
              </a:rPr>
              <a:t>less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expected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faces </a:t>
            </a:r>
            <a:r>
              <a:rPr lang="fr-FR" sz="1000" i="1" dirty="0" err="1">
                <a:solidFill>
                  <a:schemeClr val="tx1"/>
                </a:solidFill>
              </a:rPr>
              <a:t>believed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real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13C5E-EEDB-9932-908F-B46EB5CA4635}"/>
              </a:ext>
            </a:extLst>
          </p:cNvPr>
          <p:cNvSpPr/>
          <p:nvPr/>
        </p:nvSpPr>
        <p:spPr>
          <a:xfrm>
            <a:off x="9892149" y="3273135"/>
            <a:ext cx="2251360" cy="1378526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news as fake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lead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distrust</a:t>
            </a:r>
            <a:r>
              <a:rPr lang="fr-FR" sz="1000" i="1" dirty="0">
                <a:solidFill>
                  <a:schemeClr val="tx1"/>
                </a:solidFill>
              </a:rPr>
              <a:t> in the manipulation and </a:t>
            </a:r>
            <a:r>
              <a:rPr lang="fr-FR" sz="1000" i="1" dirty="0" err="1">
                <a:solidFill>
                  <a:schemeClr val="tx1"/>
                </a:solidFill>
              </a:rPr>
              <a:t>beliefs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that</a:t>
            </a:r>
            <a:r>
              <a:rPr lang="fr-FR" sz="1000" i="1" dirty="0">
                <a:solidFill>
                  <a:schemeClr val="tx1"/>
                </a:solidFill>
              </a:rPr>
              <a:t> all faces </a:t>
            </a:r>
            <a:r>
              <a:rPr lang="fr-FR" sz="1000" i="1" dirty="0" err="1">
                <a:solidFill>
                  <a:schemeClr val="tx1"/>
                </a:solidFill>
              </a:rPr>
              <a:t>were</a:t>
            </a:r>
            <a:r>
              <a:rPr lang="fr-FR" sz="1000" i="1" dirty="0">
                <a:solidFill>
                  <a:schemeClr val="tx1"/>
                </a:solidFill>
              </a:rPr>
              <a:t> real or AI,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weaker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245CB9-1BDF-EA12-EF93-CA4A9E966744}"/>
              </a:ext>
            </a:extLst>
          </p:cNvPr>
          <p:cNvSpPr/>
          <p:nvPr/>
        </p:nvSpPr>
        <p:spPr>
          <a:xfrm>
            <a:off x="235529" y="4858647"/>
            <a:ext cx="2767441" cy="1378526"/>
          </a:xfrm>
          <a:prstGeom prst="rect">
            <a:avLst/>
          </a:prstGeom>
          <a:solidFill>
            <a:srgbClr val="B000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Hypothesis</a:t>
            </a:r>
            <a:endParaRPr lang="fr-FR" sz="1000" dirty="0">
              <a:solidFill>
                <a:schemeClr val="tx1"/>
              </a:solidFill>
            </a:endParaRPr>
          </a:p>
          <a:p>
            <a:pPr algn="ctr"/>
            <a:endParaRPr lang="fr-FR" sz="1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i="1" dirty="0">
                <a:solidFill>
                  <a:schemeClr val="tx1"/>
                </a:solidFill>
              </a:rPr>
              <a:t>The </a:t>
            </a:r>
            <a:r>
              <a:rPr lang="fr-FR" sz="1000" i="1" dirty="0" err="1">
                <a:solidFill>
                  <a:schemeClr val="tx1"/>
                </a:solidFill>
              </a:rPr>
              <a:t>tendency</a:t>
            </a:r>
            <a:r>
              <a:rPr lang="fr-FR" sz="1000" i="1" dirty="0">
                <a:solidFill>
                  <a:schemeClr val="tx1"/>
                </a:solidFill>
              </a:rPr>
              <a:t> to </a:t>
            </a:r>
            <a:r>
              <a:rPr lang="fr-FR" sz="1000" i="1" dirty="0" err="1">
                <a:solidFill>
                  <a:schemeClr val="tx1"/>
                </a:solidFill>
              </a:rPr>
              <a:t>believe</a:t>
            </a:r>
            <a:r>
              <a:rPr lang="fr-FR" sz="1000" i="1" dirty="0">
                <a:solidFill>
                  <a:schemeClr val="tx1"/>
                </a:solidFill>
              </a:rPr>
              <a:t> in bullshit </a:t>
            </a:r>
            <a:r>
              <a:rPr lang="fr-FR" sz="1000" i="1" dirty="0" err="1">
                <a:solidFill>
                  <a:schemeClr val="tx1"/>
                </a:solidFill>
              </a:rPr>
              <a:t>statements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would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associated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with</a:t>
            </a:r>
            <a:r>
              <a:rPr lang="fr-FR" sz="1000" i="1" dirty="0">
                <a:solidFill>
                  <a:schemeClr val="tx1"/>
                </a:solidFill>
              </a:rPr>
              <a:t>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effect</a:t>
            </a:r>
            <a:r>
              <a:rPr lang="fr-FR" sz="1000" i="1" dirty="0">
                <a:solidFill>
                  <a:schemeClr val="tx1"/>
                </a:solidFill>
              </a:rPr>
              <a:t> of the manipulation (more acceptance of the labels), </a:t>
            </a:r>
            <a:r>
              <a:rPr lang="fr-FR" sz="1000" i="1" dirty="0" err="1">
                <a:solidFill>
                  <a:schemeClr val="tx1"/>
                </a:solidFill>
              </a:rPr>
              <a:t>leading</a:t>
            </a:r>
            <a:r>
              <a:rPr lang="fr-FR" sz="1000" i="1" dirty="0">
                <a:solidFill>
                  <a:schemeClr val="tx1"/>
                </a:solidFill>
              </a:rPr>
              <a:t> to a </a:t>
            </a:r>
            <a:r>
              <a:rPr lang="fr-FR" sz="1000" i="1" dirty="0" err="1">
                <a:solidFill>
                  <a:schemeClr val="tx1"/>
                </a:solidFill>
              </a:rPr>
              <a:t>stronger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difference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between</a:t>
            </a:r>
            <a:r>
              <a:rPr lang="fr-FR" sz="1000" i="1" dirty="0">
                <a:solidFill>
                  <a:schemeClr val="tx1"/>
                </a:solidFill>
              </a:rPr>
              <a:t> </a:t>
            </a:r>
            <a:r>
              <a:rPr lang="fr-FR" sz="1000" i="1" dirty="0" err="1">
                <a:solidFill>
                  <a:schemeClr val="tx1"/>
                </a:solidFill>
              </a:rPr>
              <a:t>them</a:t>
            </a:r>
            <a:endParaRPr lang="en-GB" sz="1000" i="1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2460AB-CA4B-5EE5-A11A-045D839E3C2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168236" y="3948545"/>
            <a:ext cx="214746" cy="26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4A0109-EF0D-DA1E-933B-6970B9EDCA95}"/>
              </a:ext>
            </a:extLst>
          </p:cNvPr>
          <p:cNvCxnSpPr>
            <a:cxnSpLocks/>
          </p:cNvCxnSpPr>
          <p:nvPr/>
        </p:nvCxnSpPr>
        <p:spPr>
          <a:xfrm flipV="1">
            <a:off x="9809018" y="3962398"/>
            <a:ext cx="214746" cy="263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E0AE78-4015-A79E-8124-2BB2CB686AB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8929251" y="2168156"/>
            <a:ext cx="242456" cy="571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291DA1-6077-E5E4-0AD1-2DF1B8EB24BE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8929251" y="2739737"/>
            <a:ext cx="242456" cy="1246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920415-A144-CEBF-E1C7-EC4579502887}"/>
              </a:ext>
            </a:extLst>
          </p:cNvPr>
          <p:cNvCxnSpPr>
            <a:stCxn id="7" idx="1"/>
            <a:endCxn id="34" idx="3"/>
          </p:cNvCxnSpPr>
          <p:nvPr/>
        </p:nvCxnSpPr>
        <p:spPr>
          <a:xfrm flipH="1">
            <a:off x="3002970" y="5167746"/>
            <a:ext cx="259773" cy="380164"/>
          </a:xfrm>
          <a:prstGeom prst="straightConnector1">
            <a:avLst/>
          </a:prstGeom>
          <a:ln w="38100">
            <a:solidFill>
              <a:srgbClr val="B000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0A2B0-3F44-EBBB-A175-7E6C8B65C642}"/>
              </a:ext>
            </a:extLst>
          </p:cNvPr>
          <p:cNvSpPr/>
          <p:nvPr/>
        </p:nvSpPr>
        <p:spPr>
          <a:xfrm>
            <a:off x="9137072" y="4856017"/>
            <a:ext cx="2653147" cy="83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 dirty="0">
                <a:solidFill>
                  <a:schemeClr val="tx1"/>
                </a:solidFill>
              </a:rPr>
              <a:t>Note: You </a:t>
            </a:r>
            <a:r>
              <a:rPr lang="fr-FR" sz="1200" i="1" dirty="0" err="1">
                <a:solidFill>
                  <a:schemeClr val="tx1"/>
                </a:solidFill>
              </a:rPr>
              <a:t>need</a:t>
            </a:r>
            <a:r>
              <a:rPr lang="fr-FR" sz="1200" i="1" dirty="0">
                <a:solidFill>
                  <a:schemeClr val="tx1"/>
                </a:solidFill>
              </a:rPr>
              <a:t> to chose one question (i.e., one </a:t>
            </a:r>
            <a:r>
              <a:rPr lang="fr-FR" sz="1200" i="1" dirty="0" err="1">
                <a:solidFill>
                  <a:schemeClr val="tx1"/>
                </a:solidFill>
              </a:rPr>
              <a:t>primary</a:t>
            </a:r>
            <a:r>
              <a:rPr lang="fr-FR" sz="1200" i="1" dirty="0">
                <a:solidFill>
                  <a:schemeClr val="tx1"/>
                </a:solidFill>
              </a:rPr>
              <a:t> </a:t>
            </a:r>
            <a:r>
              <a:rPr lang="fr-FR" sz="1200" i="1" dirty="0" err="1">
                <a:solidFill>
                  <a:schemeClr val="tx1"/>
                </a:solidFill>
              </a:rPr>
              <a:t>predictor</a:t>
            </a:r>
            <a:r>
              <a:rPr lang="fr-FR" sz="1200" i="1" dirty="0">
                <a:solidFill>
                  <a:schemeClr val="tx1"/>
                </a:solidFill>
              </a:rPr>
              <a:t>) </a:t>
            </a:r>
            <a:r>
              <a:rPr lang="fr-FR" sz="1200" i="1" dirty="0" err="1">
                <a:solidFill>
                  <a:schemeClr val="tx1"/>
                </a:solidFill>
              </a:rPr>
              <a:t>between</a:t>
            </a:r>
            <a:r>
              <a:rPr lang="fr-FR" sz="1200" i="1" dirty="0">
                <a:solidFill>
                  <a:schemeClr val="tx1"/>
                </a:solidFill>
              </a:rPr>
              <a:t> the </a:t>
            </a:r>
            <a:r>
              <a:rPr lang="fr-FR" sz="1200" i="1" dirty="0" err="1">
                <a:solidFill>
                  <a:schemeClr val="tx1"/>
                </a:solidFill>
              </a:rPr>
              <a:t>two</a:t>
            </a:r>
            <a:endParaRPr lang="en-GB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1" grpId="0" animBg="1"/>
      <p:bldP spid="32" grpId="0" animBg="1"/>
      <p:bldP spid="33" grpId="0" animBg="1"/>
      <p:bldP spid="34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7495-BB2D-835E-CAC2-5E1131D2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Lab</a:t>
            </a:r>
            <a:r>
              <a:rPr lang="fr-FR" dirty="0"/>
              <a:t> Report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45315-78F7-34D0-6283-329ADD674A86}"/>
              </a:ext>
            </a:extLst>
          </p:cNvPr>
          <p:cNvSpPr txBox="1"/>
          <p:nvPr/>
        </p:nvSpPr>
        <p:spPr>
          <a:xfrm>
            <a:off x="381000" y="2053120"/>
            <a:ext cx="82780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Tips for lab report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lab report should follow the structure of an academic paper (abstract, introduction, methods, results, discussion)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You need to choose: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Whether to exclude participants (e.g., based on the attention check score or demographic categories)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One main predictor of interest: BAIT or MIST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Analysis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Remember the process of E.V.I.L.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specifics will be provided on </a:t>
            </a:r>
            <a:r>
              <a:rPr lang="en-GB" b="1" dirty="0"/>
              <a:t>canvas</a:t>
            </a:r>
            <a:r>
              <a:rPr lang="en-GB" dirty="0"/>
              <a:t>, and in the </a:t>
            </a:r>
            <a:r>
              <a:rPr lang="en-GB" b="1" dirty="0"/>
              <a:t>Week 4 skills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D78E-F9FE-698C-D452-4755C797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1" y="2480565"/>
            <a:ext cx="3248892" cy="283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7531-7218-84BB-A36A-67A7E5CB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6774B-7116-594A-E577-8E963B997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9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DB8A-9BBF-759F-95E1-36E3E645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Points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CB2C5-11D2-68E2-DCBC-564FDB202A65}"/>
              </a:ext>
            </a:extLst>
          </p:cNvPr>
          <p:cNvSpPr txBox="1"/>
          <p:nvPr/>
        </p:nvSpPr>
        <p:spPr>
          <a:xfrm>
            <a:off x="790313" y="1567980"/>
            <a:ext cx="68920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 err="1"/>
              <a:t>Processing</a:t>
            </a:r>
            <a:r>
              <a:rPr lang="fr-FR" sz="1800" dirty="0"/>
              <a:t> &amp; </a:t>
            </a:r>
            <a:r>
              <a:rPr lang="fr-FR" sz="1800" dirty="0" err="1"/>
              <a:t>judging</a:t>
            </a:r>
            <a:r>
              <a:rPr lang="fr-FR" sz="1800" dirty="0"/>
              <a:t> the « reality » of </a:t>
            </a:r>
            <a:r>
              <a:rPr lang="fr-FR" sz="1800" dirty="0" err="1"/>
              <a:t>things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becoming</a:t>
            </a:r>
            <a:r>
              <a:rPr lang="fr-FR" sz="1800" dirty="0"/>
              <a:t> a </a:t>
            </a:r>
            <a:r>
              <a:rPr lang="fr-FR" sz="1800" b="1" dirty="0" err="1"/>
              <a:t>prevalent</a:t>
            </a:r>
            <a:r>
              <a:rPr lang="fr-FR" sz="1800" b="1" dirty="0"/>
              <a:t> </a:t>
            </a:r>
            <a:r>
              <a:rPr lang="fr-FR" sz="1800" b="1" dirty="0" err="1"/>
              <a:t>activity</a:t>
            </a:r>
            <a:endParaRPr lang="fr-FR" sz="1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psychological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r>
              <a:rPr lang="fr-FR" dirty="0"/>
              <a:t> of </a:t>
            </a:r>
            <a:r>
              <a:rPr lang="fr-FR" dirty="0" err="1"/>
              <a:t>believing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are  real vs. not-real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Scientific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suggests</a:t>
            </a:r>
            <a:r>
              <a:rPr lang="fr-FR" dirty="0"/>
              <a:t>  the existence of an </a:t>
            </a:r>
            <a:r>
              <a:rPr lang="fr-FR" b="1" dirty="0"/>
              <a:t>« 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 »</a:t>
            </a:r>
            <a:r>
              <a:rPr lang="fr-FR" dirty="0"/>
              <a:t>: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believed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AI-</a:t>
            </a:r>
            <a:r>
              <a:rPr lang="fr-FR" dirty="0" err="1"/>
              <a:t>generated</a:t>
            </a:r>
            <a:r>
              <a:rPr lang="fr-FR" dirty="0"/>
              <a:t> are </a:t>
            </a:r>
            <a:r>
              <a:rPr lang="fr-FR" dirty="0" err="1"/>
              <a:t>judged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positively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ran</a:t>
            </a:r>
            <a:r>
              <a:rPr lang="fr-FR" dirty="0"/>
              <a:t> an </a:t>
            </a:r>
            <a:r>
              <a:rPr lang="fr-FR" dirty="0" err="1"/>
              <a:t>experiment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anti-AI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for facial </a:t>
            </a:r>
            <a:r>
              <a:rPr lang="fr-FR" dirty="0" err="1"/>
              <a:t>attractiveness</a:t>
            </a:r>
            <a:r>
              <a:rPr lang="fr-FR" dirty="0"/>
              <a:t> ratings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explaining</a:t>
            </a:r>
            <a:r>
              <a:rPr lang="fr-FR" dirty="0"/>
              <a:t> the </a:t>
            </a:r>
            <a:r>
              <a:rPr lang="fr-FR" b="1" dirty="0" err="1"/>
              <a:t>inter-individual</a:t>
            </a:r>
            <a:r>
              <a:rPr lang="fr-FR" b="1" dirty="0"/>
              <a:t> </a:t>
            </a:r>
            <a:r>
              <a:rPr lang="fr-FR" b="1" dirty="0" err="1"/>
              <a:t>variability</a:t>
            </a:r>
            <a:r>
              <a:rPr lang="fr-FR" b="1" dirty="0"/>
              <a:t> in the </a:t>
            </a:r>
            <a:r>
              <a:rPr lang="fr-FR" b="1" dirty="0" err="1"/>
              <a:t>anti-AI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on </a:t>
            </a:r>
            <a:r>
              <a:rPr lang="fr-FR" b="1" dirty="0" err="1"/>
              <a:t>attractiveness</a:t>
            </a:r>
            <a:r>
              <a:rPr lang="fr-FR" b="1" dirty="0"/>
              <a:t>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attitutes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AI </a:t>
            </a:r>
            <a:r>
              <a:rPr lang="fr-FR" dirty="0" err="1"/>
              <a:t>technology</a:t>
            </a:r>
            <a:r>
              <a:rPr lang="fr-FR" dirty="0"/>
              <a:t> » and « </a:t>
            </a:r>
            <a:r>
              <a:rPr lang="fr-FR" dirty="0" err="1"/>
              <a:t>distrust</a:t>
            </a:r>
            <a:r>
              <a:rPr lang="fr-FR" dirty="0"/>
              <a:t> in news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139A7-67E3-8DDC-5BED-91DE72A5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928" y="3726871"/>
            <a:ext cx="4376764" cy="106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74ED9-D0FB-B278-508D-5118CB87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609" y="469324"/>
            <a:ext cx="1473571" cy="195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5CC8B-1833-9B0A-6215-ECCDAA75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77" y="2544384"/>
            <a:ext cx="2472049" cy="110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14336-BC41-3303-1258-1D59AECA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09" y="5328639"/>
            <a:ext cx="3708595" cy="106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C4CE7-431B-B32D-103C-AF9327838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346" y="561109"/>
            <a:ext cx="1527289" cy="1826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8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75A6D7A-EC01-1D4A-A4E1-06D01FF44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85" y="214312"/>
            <a:ext cx="9241631" cy="4620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0000" dist="5000" dir="5400000" sy="-100000" algn="bl" rotWithShape="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9974E4F-7A27-BCB5-259E-83C3CDEA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5910262"/>
            <a:ext cx="9144000" cy="861724"/>
          </a:xfrm>
        </p:spPr>
        <p:txBody>
          <a:bodyPr/>
          <a:lstStyle/>
          <a:p>
            <a:pPr algn="r"/>
            <a:r>
              <a:rPr lang="en-US" dirty="0"/>
              <a:t>Dominique Makowski</a:t>
            </a:r>
          </a:p>
          <a:p>
            <a:pPr algn="r"/>
            <a:r>
              <a:rPr lang="en-US" sz="1400" i="1" dirty="0"/>
              <a:t>D.Makowski@sussex.ac.uk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D10489-6EE5-65D2-8554-8839A7BEA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31" y="5048539"/>
            <a:ext cx="3538538" cy="86172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Picture 6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9FE1A496-40AD-D5BC-21BF-10D5A910E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5821784"/>
            <a:ext cx="2088356" cy="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45EC68-51BE-938C-BF8C-4900A4510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88C0B-12E9-A451-9DC5-182DAF2A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JUNK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0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5C26-E0AA-9E02-E904-51DEFBF8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3D66-A61D-8237-2F75-8A93772B8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Determinants of </a:t>
            </a:r>
            <a:br>
              <a:rPr lang="en-GB" sz="6000" dirty="0"/>
            </a:br>
            <a:r>
              <a:rPr lang="en-GB" sz="6000" dirty="0"/>
              <a:t>Reality Beliefs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5ED8-9B59-2A63-7458-37689FE43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61E-65C9-50DF-C560-0712EA9D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/>
              <a:t>Reality </a:t>
            </a:r>
            <a:r>
              <a:rPr lang="fr-FR" dirty="0" err="1"/>
              <a:t>judgments</a:t>
            </a:r>
            <a:r>
              <a:rPr lang="fr-FR" dirty="0"/>
              <a:t> of faces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253CB-2BE9-EAFC-B0C6-969CF6E6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0" y="1427820"/>
            <a:ext cx="4204855" cy="2358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CD36-FA9E-B1C1-1E11-E7936F8E70CC}"/>
              </a:ext>
            </a:extLst>
          </p:cNvPr>
          <p:cNvSpPr txBox="1"/>
          <p:nvPr/>
        </p:nvSpPr>
        <p:spPr>
          <a:xfrm>
            <a:off x="561165" y="1874728"/>
            <a:ext cx="60370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What mechanisms might be at stake when judging whether a face is real or AI-generated?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External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Image resolution, details, physical characteristics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Contextual information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Prior(s) about odds?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{0.5, 0.5}, {0, 0}, {1, 1}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Internal information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“Gut feeling”, automatic face appraisals (attractiveness, familiarity, symmetry, …)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ea typeface="Roboto" panose="02000000000000000000" pitchFamily="2" charset="0"/>
              </a:rPr>
              <a:t>Dispositional characteristics</a:t>
            </a:r>
          </a:p>
          <a:p>
            <a:pPr lvl="2">
              <a:defRPr/>
            </a:pPr>
            <a:r>
              <a:rPr lang="en-US" sz="1400" b="1" dirty="0">
                <a:solidFill>
                  <a:srgbClr val="000000"/>
                </a:solidFill>
                <a:ea typeface="Roboto" panose="02000000000000000000" pitchFamily="2" charset="0"/>
              </a:rPr>
              <a:t>Personality, knowledge, attitudes…</a:t>
            </a:r>
            <a:endParaRPr lang="en-US" b="1" dirty="0">
              <a:solidFill>
                <a:srgbClr val="000000"/>
              </a:solidFill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BE524-D6A3-A5E8-CC2F-CD44166A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27" y="3828177"/>
            <a:ext cx="2019882" cy="30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95A2B-080C-92BC-609C-2CCE506AF5BE}"/>
              </a:ext>
            </a:extLst>
          </p:cNvPr>
          <p:cNvSpPr/>
          <p:nvPr/>
        </p:nvSpPr>
        <p:spPr>
          <a:xfrm>
            <a:off x="1177635" y="2722418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CDB2-1E9A-14F8-E8B3-BA7C2EEC99D6}"/>
              </a:ext>
            </a:extLst>
          </p:cNvPr>
          <p:cNvSpPr/>
          <p:nvPr/>
        </p:nvSpPr>
        <p:spPr>
          <a:xfrm>
            <a:off x="1177635" y="3228110"/>
            <a:ext cx="5230091" cy="505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D26A9D-7DFA-B24E-A166-14E0A7C7A5C4}"/>
              </a:ext>
            </a:extLst>
          </p:cNvPr>
          <p:cNvSpPr/>
          <p:nvPr/>
        </p:nvSpPr>
        <p:spPr>
          <a:xfrm>
            <a:off x="1177634" y="3757414"/>
            <a:ext cx="5230091" cy="6907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5241-FAEB-4C7D-EE09-DDA2BBF15233}"/>
              </a:ext>
            </a:extLst>
          </p:cNvPr>
          <p:cNvSpPr/>
          <p:nvPr/>
        </p:nvSpPr>
        <p:spPr>
          <a:xfrm>
            <a:off x="1177634" y="4467224"/>
            <a:ext cx="5230091" cy="5102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Matrix GIF - Find &amp; Share on GIPHY | Matrix, Animation ...">
            <a:extLst>
              <a:ext uri="{FF2B5EF4-FFF2-40B4-BE49-F238E27FC236}">
                <a16:creationId xmlns:a16="http://schemas.microsoft.com/office/drawing/2014/main" id="{425B0B6E-EA23-5966-08D2-2BA641B8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441FE-BE2A-28D0-9720-69CB9A319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C198A-318D-A6E6-7F25-D94FB3F6A0FA}"/>
              </a:ext>
            </a:extLst>
          </p:cNvPr>
          <p:cNvSpPr txBox="1"/>
          <p:nvPr/>
        </p:nvSpPr>
        <p:spPr>
          <a:xfrm>
            <a:off x="0" y="2726713"/>
            <a:ext cx="1219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  <a:ea typeface="Roboto" panose="02000000000000000000" pitchFamily="2" charset="0"/>
              </a:rPr>
              <a:t>How do you know?</a:t>
            </a:r>
          </a:p>
          <a:p>
            <a:pPr algn="ctr"/>
            <a:endParaRPr lang="en-US" sz="40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ea typeface="Roboto" panose="02000000000000000000" pitchFamily="2" charset="0"/>
              </a:rPr>
              <a:t>…and what does it change?</a:t>
            </a:r>
          </a:p>
        </p:txBody>
      </p:sp>
    </p:spTree>
    <p:extLst>
      <p:ext uri="{BB962C8B-B14F-4D97-AF65-F5344CB8AC3E}">
        <p14:creationId xmlns:p14="http://schemas.microsoft.com/office/powerpoint/2010/main" val="12511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B9BF-0B6E-ACED-D3EE-1D673AEC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3878-E49C-4DAA-4532-CECB1BC9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What</a:t>
            </a:r>
            <a:r>
              <a:rPr lang="fr-FR" sz="4400" dirty="0"/>
              <a:t> influences reality </a:t>
            </a:r>
            <a:r>
              <a:rPr lang="fr-FR" sz="4400" dirty="0" err="1"/>
              <a:t>beliefs</a:t>
            </a:r>
            <a:r>
              <a:rPr lang="fr-FR" sz="4400" dirty="0"/>
              <a:t>?</a:t>
            </a:r>
            <a:endParaRPr lang="en-GB" sz="44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C0D77D8-F477-817F-D315-E7747F111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52" t="57419" r="68752" b="-2832"/>
          <a:stretch>
            <a:fillRect/>
          </a:stretch>
        </p:blipFill>
        <p:spPr>
          <a:xfrm>
            <a:off x="-6627558" y="1344421"/>
            <a:ext cx="9618568" cy="5888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66C2E-5406-B055-62B2-7869D9B3010C}"/>
              </a:ext>
            </a:extLst>
          </p:cNvPr>
          <p:cNvSpPr txBox="1"/>
          <p:nvPr/>
        </p:nvSpPr>
        <p:spPr>
          <a:xfrm>
            <a:off x="-923765" y="6674807"/>
            <a:ext cx="3914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800" i="1" dirty="0"/>
              <a:t>Makowski et al., (2025)</a:t>
            </a:r>
            <a:endParaRPr lang="en-GB" sz="8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12E8F-A734-7592-75A7-A778EAC5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87" y="4130151"/>
            <a:ext cx="4742696" cy="26677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E039D2-5822-1715-D6E3-BBC40FCB2388}"/>
              </a:ext>
            </a:extLst>
          </p:cNvPr>
          <p:cNvGrpSpPr/>
          <p:nvPr/>
        </p:nvGrpSpPr>
        <p:grpSpPr>
          <a:xfrm>
            <a:off x="5447890" y="1504927"/>
            <a:ext cx="6569547" cy="2771211"/>
            <a:chOff x="3136490" y="1559606"/>
            <a:chExt cx="6569547" cy="27712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C32C2E-4F27-EB58-C20B-B5A60377699D}"/>
                </a:ext>
              </a:extLst>
            </p:cNvPr>
            <p:cNvSpPr/>
            <p:nvPr/>
          </p:nvSpPr>
          <p:spPr>
            <a:xfrm>
              <a:off x="6730180" y="1602658"/>
              <a:ext cx="2349910" cy="117987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of Reality</a:t>
              </a:r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B808BE-89C8-D808-E326-F4001240A513}"/>
                </a:ext>
              </a:extLst>
            </p:cNvPr>
            <p:cNvGrpSpPr/>
            <p:nvPr/>
          </p:nvGrpSpPr>
          <p:grpSpPr>
            <a:xfrm>
              <a:off x="3136490" y="1559606"/>
              <a:ext cx="3596872" cy="1800000"/>
              <a:chOff x="3136490" y="1559606"/>
              <a:chExt cx="3596872" cy="180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EBCD84F-1C89-A142-0BC3-34D71FDA2922}"/>
                  </a:ext>
                </a:extLst>
              </p:cNvPr>
              <p:cNvSpPr/>
              <p:nvPr/>
            </p:nvSpPr>
            <p:spPr>
              <a:xfrm>
                <a:off x="3136490" y="1602658"/>
                <a:ext cx="2349910" cy="11798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Evaluation of </a:t>
                </a:r>
                <a:r>
                  <a:rPr lang="fr-FR" dirty="0" err="1"/>
                  <a:t>Attractiveness</a:t>
                </a:r>
                <a:endParaRPr lang="en-GB" dirty="0"/>
              </a:p>
            </p:txBody>
          </p:sp>
          <p:sp>
            <p:nvSpPr>
              <p:cNvPr id="5" name="Arrow: Circular 4">
                <a:extLst>
                  <a:ext uri="{FF2B5EF4-FFF2-40B4-BE49-F238E27FC236}">
                    <a16:creationId xmlns:a16="http://schemas.microsoft.com/office/drawing/2014/main" id="{B4D72F31-9A0B-87D4-377C-0385EE24F32A}"/>
                  </a:ext>
                </a:extLst>
              </p:cNvPr>
              <p:cNvSpPr/>
              <p:nvPr/>
            </p:nvSpPr>
            <p:spPr>
              <a:xfrm rot="3158356">
                <a:off x="4651944" y="1278188"/>
                <a:ext cx="1800000" cy="2362836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66BDF0-A002-D222-0294-259EA96D3884}"/>
                </a:ext>
              </a:extLst>
            </p:cNvPr>
            <p:cNvGrpSpPr/>
            <p:nvPr/>
          </p:nvGrpSpPr>
          <p:grpSpPr>
            <a:xfrm>
              <a:off x="4286866" y="2184549"/>
              <a:ext cx="3199184" cy="2119113"/>
              <a:chOff x="4286866" y="2184549"/>
              <a:chExt cx="3199184" cy="211911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77FE005-FB74-8710-6CB8-F8FCFDF52933}"/>
                  </a:ext>
                </a:extLst>
              </p:cNvPr>
              <p:cNvSpPr/>
              <p:nvPr/>
            </p:nvSpPr>
            <p:spPr>
              <a:xfrm>
                <a:off x="4286866" y="2763874"/>
                <a:ext cx="2349910" cy="1179871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Personality</a:t>
                </a:r>
                <a:endParaRPr lang="en-GB" dirty="0"/>
              </a:p>
            </p:txBody>
          </p:sp>
          <p:sp>
            <p:nvSpPr>
              <p:cNvPr id="9" name="Arrow: Circular 8">
                <a:extLst>
                  <a:ext uri="{FF2B5EF4-FFF2-40B4-BE49-F238E27FC236}">
                    <a16:creationId xmlns:a16="http://schemas.microsoft.com/office/drawing/2014/main" id="{D1DA1489-49BA-47A6-C6FC-266B226760EF}"/>
                  </a:ext>
                </a:extLst>
              </p:cNvPr>
              <p:cNvSpPr/>
              <p:nvPr/>
            </p:nvSpPr>
            <p:spPr>
              <a:xfrm rot="1696324">
                <a:off x="5686050" y="2184549"/>
                <a:ext cx="1800000" cy="2119113"/>
              </a:xfrm>
              <a:prstGeom prst="circularArrow">
                <a:avLst>
                  <a:gd name="adj1" fmla="val 8847"/>
                  <a:gd name="adj2" fmla="val 1142319"/>
                  <a:gd name="adj3" fmla="val 13210801"/>
                  <a:gd name="adj4" fmla="val 10800000"/>
                  <a:gd name="adj5" fmla="val 125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2773EB-9AFD-642B-483E-4F67256AA4F0}"/>
                </a:ext>
              </a:extLst>
            </p:cNvPr>
            <p:cNvGrpSpPr/>
            <p:nvPr/>
          </p:nvGrpSpPr>
          <p:grpSpPr>
            <a:xfrm>
              <a:off x="6827629" y="2017285"/>
              <a:ext cx="2878408" cy="2313532"/>
              <a:chOff x="6827629" y="2017285"/>
              <a:chExt cx="2878408" cy="23135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56D04DD-1799-1C50-0018-B46BAAB6FE3C}"/>
                  </a:ext>
                </a:extLst>
              </p:cNvPr>
              <p:cNvSpPr/>
              <p:nvPr/>
            </p:nvSpPr>
            <p:spPr>
              <a:xfrm>
                <a:off x="7279997" y="3150946"/>
                <a:ext cx="2426040" cy="117987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Misinformation</a:t>
                </a:r>
                <a:r>
                  <a:rPr lang="fr-FR" dirty="0"/>
                  <a:t> </a:t>
                </a:r>
                <a:r>
                  <a:rPr lang="fr-FR" dirty="0" err="1"/>
                  <a:t>susceptibility</a:t>
                </a:r>
                <a:endParaRPr lang="en-GB" dirty="0"/>
              </a:p>
            </p:txBody>
          </p:sp>
          <p:sp>
            <p:nvSpPr>
              <p:cNvPr id="15" name="Arrow: Circular 14">
                <a:extLst>
                  <a:ext uri="{FF2B5EF4-FFF2-40B4-BE49-F238E27FC236}">
                    <a16:creationId xmlns:a16="http://schemas.microsoft.com/office/drawing/2014/main" id="{8EBAE50F-3912-DF3A-D014-8B1F04860919}"/>
                  </a:ext>
                </a:extLst>
              </p:cNvPr>
              <p:cNvSpPr/>
              <p:nvPr/>
            </p:nvSpPr>
            <p:spPr>
              <a:xfrm rot="17330440">
                <a:off x="6827629" y="2017285"/>
                <a:ext cx="1800000" cy="1800000"/>
              </a:xfrm>
              <a:prstGeom prst="circularArrow">
                <a:avLst>
                  <a:gd name="adj1" fmla="val 8864"/>
                  <a:gd name="adj2" fmla="val 1142319"/>
                  <a:gd name="adj3" fmla="val 15059721"/>
                  <a:gd name="adj4" fmla="val 10800000"/>
                  <a:gd name="adj5" fmla="val 125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E426F-95B0-E5CB-6EBF-0F18AB42D644}"/>
                </a:ext>
              </a:extLst>
            </p:cNvPr>
            <p:cNvSpPr txBox="1"/>
            <p:nvPr/>
          </p:nvSpPr>
          <p:spPr>
            <a:xfrm>
              <a:off x="7138087" y="2731289"/>
              <a:ext cx="835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3600" b="1" dirty="0"/>
                <a:t>?</a:t>
              </a:r>
              <a:endParaRPr lang="en-GB" sz="3600" b="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0F436B-D1F5-0D6D-9334-B28F32F00D8A}"/>
              </a:ext>
            </a:extLst>
          </p:cNvPr>
          <p:cNvSpPr/>
          <p:nvPr/>
        </p:nvSpPr>
        <p:spPr>
          <a:xfrm>
            <a:off x="8408225" y="4644555"/>
            <a:ext cx="3609212" cy="19560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u="sng" dirty="0" err="1"/>
              <a:t>Outstanding</a:t>
            </a:r>
            <a:r>
              <a:rPr lang="fr-FR" b="1" u="sng" dirty="0"/>
              <a:t> question: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Do people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rated</a:t>
            </a:r>
            <a:r>
              <a:rPr lang="fr-FR" dirty="0"/>
              <a:t> more faces as  « real » </a:t>
            </a:r>
            <a:r>
              <a:rPr lang="fr-FR" dirty="0" err="1"/>
              <a:t>also</a:t>
            </a:r>
            <a:r>
              <a:rPr lang="fr-FR" dirty="0"/>
              <a:t> rate more fake news as « real »?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486632-5AD0-6F42-D6DF-B4621FBB4F79}"/>
              </a:ext>
            </a:extLst>
          </p:cNvPr>
          <p:cNvGrpSpPr/>
          <p:nvPr/>
        </p:nvGrpSpPr>
        <p:grpSpPr>
          <a:xfrm>
            <a:off x="878566" y="195239"/>
            <a:ext cx="10434868" cy="2503913"/>
            <a:chOff x="-239502" y="1573766"/>
            <a:chExt cx="10434868" cy="25039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B72EDC-9485-AD61-7618-5643C76C6052}"/>
                </a:ext>
              </a:extLst>
            </p:cNvPr>
            <p:cNvSpPr/>
            <p:nvPr/>
          </p:nvSpPr>
          <p:spPr>
            <a:xfrm>
              <a:off x="-239502" y="31559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E6873C73-1409-8ED4-10D4-85A738424D69}"/>
                </a:ext>
              </a:extLst>
            </p:cNvPr>
            <p:cNvSpPr/>
            <p:nvPr/>
          </p:nvSpPr>
          <p:spPr>
            <a:xfrm flipV="1">
              <a:off x="384183" y="3103507"/>
              <a:ext cx="9811183" cy="974172"/>
            </a:xfrm>
            <a:prstGeom prst="arc">
              <a:avLst>
                <a:gd name="adj1" fmla="val 10675434"/>
                <a:gd name="adj2" fmla="val 10564821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C5924D-B704-08B9-2DC2-BB3F318FFDBB}"/>
                </a:ext>
              </a:extLst>
            </p:cNvPr>
            <p:cNvSpPr/>
            <p:nvPr/>
          </p:nvSpPr>
          <p:spPr>
            <a:xfrm>
              <a:off x="79031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F89D03-44D6-4322-1ACB-689654F8299A}"/>
                </a:ext>
              </a:extLst>
            </p:cNvPr>
            <p:cNvSpPr/>
            <p:nvPr/>
          </p:nvSpPr>
          <p:spPr>
            <a:xfrm>
              <a:off x="263012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>
                  <a:solidFill>
                    <a:srgbClr val="FF0000"/>
                  </a:solidFill>
                </a:rPr>
                <a:t>Photograph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071656-502E-54B5-43BC-F693D235C0BA}"/>
                </a:ext>
              </a:extLst>
            </p:cNvPr>
            <p:cNvSpPr/>
            <p:nvPr/>
          </p:nvSpPr>
          <p:spPr>
            <a:xfrm>
              <a:off x="2740036" y="1800596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rgbClr val="0070C0"/>
                  </a:solidFill>
                </a:rPr>
                <a:t>AI-</a:t>
              </a:r>
              <a:r>
                <a:rPr lang="fr-FR" sz="1400" b="1" dirty="0" err="1">
                  <a:solidFill>
                    <a:srgbClr val="0070C0"/>
                  </a:solidFill>
                </a:rPr>
                <a:t>Generated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EB6F0-ED7D-1F59-E41A-081BACD8BCFA}"/>
                </a:ext>
              </a:extLst>
            </p:cNvPr>
            <p:cNvSpPr/>
            <p:nvPr/>
          </p:nvSpPr>
          <p:spPr>
            <a:xfrm>
              <a:off x="446994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706439-74F7-8A9C-8972-4EBEEC942DA7}"/>
                </a:ext>
              </a:extLst>
            </p:cNvPr>
            <p:cNvSpPr/>
            <p:nvPr/>
          </p:nvSpPr>
          <p:spPr>
            <a:xfrm>
              <a:off x="6309758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7CD8F1-D9A5-709D-5FDA-AD11D00BF809}"/>
                </a:ext>
              </a:extLst>
            </p:cNvPr>
            <p:cNvSpPr/>
            <p:nvPr/>
          </p:nvSpPr>
          <p:spPr>
            <a:xfrm>
              <a:off x="8149573" y="25105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Attractiveness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>
                  <a:solidFill>
                    <a:schemeClr val="tx1"/>
                  </a:solidFill>
                </a:rPr>
                <a:t>Beauty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fr-FR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050" b="1" dirty="0" err="1">
                  <a:solidFill>
                    <a:schemeClr val="tx1"/>
                  </a:solidFill>
                </a:rPr>
                <a:t>Symmetry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B5D32C1E-C24A-63FF-A047-5A52370B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83" y="2592918"/>
              <a:ext cx="915349" cy="9153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6212A-7F16-560D-F164-6C66C12DCF5E}"/>
                </a:ext>
              </a:extLst>
            </p:cNvPr>
            <p:cNvSpPr/>
            <p:nvPr/>
          </p:nvSpPr>
          <p:spPr>
            <a:xfrm>
              <a:off x="790087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0BE854-15AF-6AA3-2032-59E03DE15A4E}"/>
                </a:ext>
              </a:extLst>
            </p:cNvPr>
            <p:cNvSpPr/>
            <p:nvPr/>
          </p:nvSpPr>
          <p:spPr>
            <a:xfrm>
              <a:off x="2629901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 s</a:t>
              </a:r>
              <a:endParaRPr lang="en-GB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61D27D-3378-A06F-F341-8A8EB468CBBF}"/>
                </a:ext>
              </a:extLst>
            </p:cNvPr>
            <p:cNvSpPr/>
            <p:nvPr/>
          </p:nvSpPr>
          <p:spPr>
            <a:xfrm>
              <a:off x="4469488" y="35905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2F156F-D847-E7FC-963A-456F6FE8F22F}"/>
                </a:ext>
              </a:extLst>
            </p:cNvPr>
            <p:cNvSpPr/>
            <p:nvPr/>
          </p:nvSpPr>
          <p:spPr>
            <a:xfrm>
              <a:off x="6308847" y="359059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0.75 - 3.75 s</a:t>
              </a:r>
              <a:endParaRPr lang="en-GB" sz="11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776FE-422F-210C-1BBD-7E5648B5E897}"/>
                </a:ext>
              </a:extLst>
            </p:cNvPr>
            <p:cNvSpPr/>
            <p:nvPr/>
          </p:nvSpPr>
          <p:spPr>
            <a:xfrm>
              <a:off x="2629900" y="1573766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Condition</a:t>
              </a:r>
              <a:endParaRPr lang="en-GB" sz="11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C1A23C-032E-FB8C-FEA9-AB11C54A2F44}"/>
                </a:ext>
              </a:extLst>
            </p:cNvPr>
            <p:cNvSpPr/>
            <p:nvPr/>
          </p:nvSpPr>
          <p:spPr>
            <a:xfrm>
              <a:off x="6308847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/>
                <a:t>Stimulus</a:t>
              </a:r>
            </a:p>
            <a:p>
              <a:pPr algn="ctr"/>
              <a:r>
                <a:rPr lang="en-GB" sz="600" i="1" dirty="0"/>
                <a:t>London Set (Debruine, 2021)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557FE7-A86A-894C-C9EB-D67C12B4B14A}"/>
                </a:ext>
              </a:extLst>
            </p:cNvPr>
            <p:cNvSpPr/>
            <p:nvPr/>
          </p:nvSpPr>
          <p:spPr>
            <a:xfrm>
              <a:off x="8149573" y="2227181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i="1" dirty="0" err="1"/>
                <a:t>Appraisals</a:t>
              </a:r>
              <a:endParaRPr lang="fr-FR" sz="1100" i="1" dirty="0"/>
            </a:p>
            <a:p>
              <a:pPr algn="ctr"/>
              <a:r>
                <a:rPr lang="fr-FR" sz="600" i="1" dirty="0" err="1"/>
                <a:t>Analog</a:t>
              </a:r>
              <a:r>
                <a:rPr lang="fr-FR" sz="600" i="1" dirty="0"/>
                <a:t> </a:t>
              </a:r>
              <a:r>
                <a:rPr lang="fr-FR" sz="600" i="1" dirty="0" err="1"/>
                <a:t>scales</a:t>
              </a:r>
              <a:endParaRPr lang="en-GB" sz="500" i="1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C04FE1-3F12-80A2-1145-F6FB1DC1B1FD}"/>
              </a:ext>
            </a:extLst>
          </p:cNvPr>
          <p:cNvGrpSpPr/>
          <p:nvPr/>
        </p:nvGrpSpPr>
        <p:grpSpPr>
          <a:xfrm>
            <a:off x="878566" y="4228893"/>
            <a:ext cx="6582985" cy="1567086"/>
            <a:chOff x="878566" y="4228893"/>
            <a:chExt cx="6582985" cy="15670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0C591A-24FE-5CC0-A09B-659945E873A1}"/>
                </a:ext>
              </a:extLst>
            </p:cNvPr>
            <p:cNvSpPr/>
            <p:nvPr/>
          </p:nvSpPr>
          <p:spPr>
            <a:xfrm>
              <a:off x="878566" y="487425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b="1" dirty="0"/>
                <a:t>x 36</a:t>
              </a:r>
              <a:endParaRPr lang="en-GB" sz="1100" b="1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00170AC-9562-157F-869C-C156795B89A1}"/>
                </a:ext>
              </a:extLst>
            </p:cNvPr>
            <p:cNvSpPr/>
            <p:nvPr/>
          </p:nvSpPr>
          <p:spPr>
            <a:xfrm flipV="1">
              <a:off x="1536887" y="4821807"/>
              <a:ext cx="5924664" cy="974172"/>
            </a:xfrm>
            <a:prstGeom prst="arc">
              <a:avLst>
                <a:gd name="adj1" fmla="val 10540717"/>
                <a:gd name="adj2" fmla="val 10404309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E5CF4-282D-D642-9DE4-349C3B32747B}"/>
                </a:ext>
              </a:extLst>
            </p:cNvPr>
            <p:cNvSpPr/>
            <p:nvPr/>
          </p:nvSpPr>
          <p:spPr>
            <a:xfrm>
              <a:off x="190838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+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2D4F8F-866E-CBA7-1EB9-536F7FC66DF1}"/>
                </a:ext>
              </a:extLst>
            </p:cNvPr>
            <p:cNvSpPr/>
            <p:nvPr/>
          </p:nvSpPr>
          <p:spPr>
            <a:xfrm>
              <a:off x="3748196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F0C825-4C1E-2C59-022F-70717484B441}"/>
                </a:ext>
              </a:extLst>
            </p:cNvPr>
            <p:cNvSpPr/>
            <p:nvPr/>
          </p:nvSpPr>
          <p:spPr>
            <a:xfrm>
              <a:off x="5588011" y="4228893"/>
              <a:ext cx="162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err="1">
                  <a:solidFill>
                    <a:schemeClr val="tx1"/>
                  </a:solidFill>
                </a:rPr>
                <a:t>Artificiality</a:t>
              </a:r>
              <a:endParaRPr lang="fr-FR" sz="1050" b="1" dirty="0">
                <a:solidFill>
                  <a:schemeClr val="tx1"/>
                </a:solidFill>
              </a:endParaRPr>
            </a:p>
            <a:p>
              <a:pPr algn="ctr"/>
              <a:endParaRPr lang="fr-FR" sz="6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AI-</a:t>
              </a:r>
              <a:r>
                <a:rPr lang="fr-FR" sz="600" b="1" dirty="0" err="1">
                  <a:solidFill>
                    <a:schemeClr val="tx1"/>
                  </a:solidFill>
                </a:rPr>
                <a:t>Generated</a:t>
              </a:r>
              <a:r>
                <a:rPr lang="fr-FR" sz="600" b="1" dirty="0">
                  <a:solidFill>
                    <a:schemeClr val="tx1"/>
                  </a:solidFill>
                </a:rPr>
                <a:t> ----x------------ </a:t>
              </a:r>
              <a:r>
                <a:rPr lang="fr-FR" sz="600" b="1" dirty="0" err="1">
                  <a:solidFill>
                    <a:schemeClr val="tx1"/>
                  </a:solidFill>
                </a:rPr>
                <a:t>Photograph</a:t>
              </a:r>
              <a:endParaRPr lang="fr-FR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D045E6-E01E-00C9-E06E-BCFB8434D96F}"/>
                </a:ext>
              </a:extLst>
            </p:cNvPr>
            <p:cNvSpPr/>
            <p:nvPr/>
          </p:nvSpPr>
          <p:spPr>
            <a:xfrm>
              <a:off x="1908155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0.5 s</a:t>
              </a:r>
              <a:endParaRPr lang="en-GB" sz="11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B4415F-8324-E343-E543-F065B6EBEE04}"/>
                </a:ext>
              </a:extLst>
            </p:cNvPr>
            <p:cNvSpPr/>
            <p:nvPr/>
          </p:nvSpPr>
          <p:spPr>
            <a:xfrm>
              <a:off x="3747969" y="5308892"/>
              <a:ext cx="1619999" cy="2229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1.5 s</a:t>
              </a:r>
              <a:endParaRPr lang="en-GB" sz="1100" dirty="0"/>
            </a:p>
          </p:txBody>
        </p:sp>
        <p:pic>
          <p:nvPicPr>
            <p:cNvPr id="36" name="Picture 35" descr="A person with a ponytail&#10;&#10;AI-generated content may be incorrect.">
              <a:extLst>
                <a:ext uri="{FF2B5EF4-FFF2-40B4-BE49-F238E27FC236}">
                  <a16:creationId xmlns:a16="http://schemas.microsoft.com/office/drawing/2014/main" id="{F7BC4EE0-BCB4-74BA-B831-695CCF48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853" y="4311218"/>
              <a:ext cx="915349" cy="915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3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7736-F529-A8C6-233D-841657E7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AC22665-5824-2003-26AA-F11027F53DE7}"/>
              </a:ext>
            </a:extLst>
          </p:cNvPr>
          <p:cNvSpPr/>
          <p:nvPr/>
        </p:nvSpPr>
        <p:spPr>
          <a:xfrm>
            <a:off x="0" y="0"/>
            <a:ext cx="12192000" cy="69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35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Paradigm – Ratings                                                     </a:t>
            </a:r>
            <a:r>
              <a:rPr lang="en-GB" sz="1829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FakeFace3</a:t>
            </a:r>
            <a:endParaRPr lang="en-GB" sz="1829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78A4691-3547-0FE8-83E7-C8F263A3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0" y="1669925"/>
            <a:ext cx="4844276" cy="493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0B1F56-4633-F1ED-9CDA-2CAFDFFC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0" y="2201609"/>
            <a:ext cx="5916440" cy="2852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0462A0-3A9E-A804-CF3B-01B6976D9BB9}"/>
              </a:ext>
            </a:extLst>
          </p:cNvPr>
          <p:cNvSpPr/>
          <p:nvPr/>
        </p:nvSpPr>
        <p:spPr>
          <a:xfrm>
            <a:off x="664029" y="888502"/>
            <a:ext cx="4474027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8A1F8-2B52-DB28-0B84-F91205BAFD1D}"/>
              </a:ext>
            </a:extLst>
          </p:cNvPr>
          <p:cNvSpPr/>
          <p:nvPr/>
        </p:nvSpPr>
        <p:spPr>
          <a:xfrm>
            <a:off x="5998029" y="874717"/>
            <a:ext cx="5333999" cy="4562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b="1" dirty="0">
                <a:solidFill>
                  <a:schemeClr val="tx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0296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FC26-D977-84BC-B099-F8CE149E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Aim of the Lecture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6DD4F3-E471-7BED-8214-9EB0E0EF3916}"/>
              </a:ext>
            </a:extLst>
          </p:cNvPr>
          <p:cNvSpPr/>
          <p:nvPr/>
        </p:nvSpPr>
        <p:spPr>
          <a:xfrm>
            <a:off x="2331025" y="2869999"/>
            <a:ext cx="7529941" cy="24522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tx1"/>
                </a:solidFill>
              </a:rPr>
              <a:t>Prepare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you</a:t>
            </a:r>
            <a:r>
              <a:rPr lang="fr-FR" b="1" dirty="0">
                <a:solidFill>
                  <a:schemeClr val="tx1"/>
                </a:solidFill>
              </a:rPr>
              <a:t> for the </a:t>
            </a:r>
            <a:r>
              <a:rPr lang="fr-FR" b="1" dirty="0" err="1">
                <a:solidFill>
                  <a:schemeClr val="tx1"/>
                </a:solidFill>
              </a:rPr>
              <a:t>lab</a:t>
            </a:r>
            <a:r>
              <a:rPr lang="fr-FR" b="1" dirty="0">
                <a:solidFill>
                  <a:schemeClr val="tx1"/>
                </a:solidFill>
              </a:rPr>
              <a:t> report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Provide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theorethical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context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for the </a:t>
            </a:r>
            <a:r>
              <a:rPr lang="fr-FR" dirty="0" err="1">
                <a:solidFill>
                  <a:schemeClr val="tx1"/>
                </a:solidFill>
              </a:rPr>
              <a:t>experiment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did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>
                <a:solidFill>
                  <a:schemeClr val="tx1"/>
                </a:solidFill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Describe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experiment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procedure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and the variables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get</a:t>
            </a:r>
            <a:endParaRPr lang="fr-F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for the </a:t>
            </a:r>
            <a:r>
              <a:rPr lang="fr-FR" u="sng" dirty="0" err="1">
                <a:solidFill>
                  <a:schemeClr val="tx1"/>
                </a:solidFill>
              </a:rPr>
              <a:t>methods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Specify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b="1" dirty="0" err="1">
                <a:solidFill>
                  <a:schemeClr val="tx1"/>
                </a:solidFill>
              </a:rPr>
              <a:t>hypotheses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aim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report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tx1"/>
                </a:solidFill>
              </a:rPr>
              <a:t>Analysis</a:t>
            </a:r>
            <a:r>
              <a:rPr lang="fr-FR">
                <a:solidFill>
                  <a:schemeClr val="tx1"/>
                </a:solidFill>
              </a:rPr>
              <a:t> help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covered</a:t>
            </a:r>
            <a:r>
              <a:rPr lang="fr-FR" dirty="0">
                <a:solidFill>
                  <a:schemeClr val="tx1"/>
                </a:solidFill>
              </a:rPr>
              <a:t> in Week 4 </a:t>
            </a:r>
            <a:r>
              <a:rPr lang="fr-FR" dirty="0" err="1">
                <a:solidFill>
                  <a:schemeClr val="tx1"/>
                </a:solidFill>
              </a:rPr>
              <a:t>skills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0DF4-3A2C-8DDC-65BD-2AE386D4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04" y="1357745"/>
            <a:ext cx="5030585" cy="12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D6AC-0D6A-C7D9-5531-97A5A22A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595FA-0044-8639-2D22-5F77D562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9491"/>
            <a:ext cx="9144001" cy="15724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Context</a:t>
            </a:r>
            <a:br>
              <a:rPr lang="en-US" sz="4800" u="sng" dirty="0"/>
            </a:br>
            <a:br>
              <a:rPr lang="en-US" sz="4800" u="sng" dirty="0"/>
            </a:br>
            <a:r>
              <a:rPr lang="en-GB" sz="4000" i="1" dirty="0"/>
              <a:t>The Disintegration of Reality</a:t>
            </a:r>
            <a:endParaRPr lang="en-GB" sz="4800" i="1" noProof="0" dirty="0"/>
          </a:p>
        </p:txBody>
      </p:sp>
      <p:pic>
        <p:nvPicPr>
          <p:cNvPr id="2050" name="Picture 2" descr="Spike Jonze's Her: Sci-fi as social criticism">
            <a:extLst>
              <a:ext uri="{FF2B5EF4-FFF2-40B4-BE49-F238E27FC236}">
                <a16:creationId xmlns:a16="http://schemas.microsoft.com/office/drawing/2014/main" id="{4496E60C-771C-5BDB-5286-210522AC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45" y="2451389"/>
            <a:ext cx="6885709" cy="3873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500B-5E08-D3F1-B2E3-904041F3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Real </a:t>
            </a:r>
            <a:r>
              <a:rPr lang="fr-FR" dirty="0" err="1"/>
              <a:t>Relationships</a:t>
            </a:r>
            <a:r>
              <a:rPr lang="fr-FR" dirty="0"/>
              <a:t>?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13FF9E-B3BC-DC10-5071-71D92B7854E5}"/>
              </a:ext>
            </a:extLst>
          </p:cNvPr>
          <p:cNvGrpSpPr/>
          <p:nvPr/>
        </p:nvGrpSpPr>
        <p:grpSpPr>
          <a:xfrm>
            <a:off x="5530627" y="3495655"/>
            <a:ext cx="6094484" cy="3189288"/>
            <a:chOff x="685800" y="2195945"/>
            <a:chExt cx="6094484" cy="318928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FE54B46-E2A5-DA24-C273-CDFFA17C0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195945"/>
              <a:ext cx="6094484" cy="31892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5C6A9-9B14-12E0-B1D8-46996ECA7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0652" y="4675909"/>
              <a:ext cx="1879632" cy="7093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BA0699E-86AC-93A5-F616-F1754192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23" y="1063177"/>
            <a:ext cx="2773074" cy="113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75D90-41E7-F18D-6706-1E2D8AA9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110" y="1079176"/>
            <a:ext cx="2634648" cy="843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2BF7D-3AD1-E679-E7B8-499C9754B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498" y="2040863"/>
            <a:ext cx="2552280" cy="122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A162B-8D80-50C2-751A-1FA2E8F20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207" y="1766274"/>
            <a:ext cx="2250118" cy="145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Replika - AI Friend on the App Store">
            <a:extLst>
              <a:ext uri="{FF2B5EF4-FFF2-40B4-BE49-F238E27FC236}">
                <a16:creationId xmlns:a16="http://schemas.microsoft.com/office/drawing/2014/main" id="{EC258410-8F4A-5F00-CB0F-0901DB67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8" y="1727199"/>
            <a:ext cx="1984001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 didn't know they could send gifs!! My heart! : r/replika">
            <a:extLst>
              <a:ext uri="{FF2B5EF4-FFF2-40B4-BE49-F238E27FC236}">
                <a16:creationId xmlns:a16="http://schemas.microsoft.com/office/drawing/2014/main" id="{6A54FEFC-9D36-2FBB-02BB-22190DA9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37" y="1727199"/>
            <a:ext cx="1885723" cy="42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 Banned Stamp Vector (PNG Transparent, SVG) | OnlyGFX.com">
            <a:extLst>
              <a:ext uri="{FF2B5EF4-FFF2-40B4-BE49-F238E27FC236}">
                <a16:creationId xmlns:a16="http://schemas.microsoft.com/office/drawing/2014/main" id="{3C975295-533A-C7A1-7E45-23D99959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1" y="2071485"/>
            <a:ext cx="1885723" cy="14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A8DF7-164F-408E-CF0C-A25D69DD33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281" y="1176740"/>
            <a:ext cx="2356879" cy="275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irst picture of Windsor Castle suspect Jaswant Singh Chail, 19, after  masked man threatened to kill the Queen | The Sun">
            <a:extLst>
              <a:ext uri="{FF2B5EF4-FFF2-40B4-BE49-F238E27FC236}">
                <a16:creationId xmlns:a16="http://schemas.microsoft.com/office/drawing/2014/main" id="{2A8428F2-FB3A-2AAD-022B-10DEAD6C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0" y="4048121"/>
            <a:ext cx="3126534" cy="2084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5DD7D-1EA0-0A3E-FA0A-AE0CAAB1D537}"/>
              </a:ext>
            </a:extLst>
          </p:cNvPr>
          <p:cNvSpPr txBox="1"/>
          <p:nvPr/>
        </p:nvSpPr>
        <p:spPr>
          <a:xfrm>
            <a:off x="518370" y="6195695"/>
            <a:ext cx="3126534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/>
              <a:t>Jaswant</a:t>
            </a:r>
            <a:r>
              <a:rPr lang="en-GB" sz="1200" i="1" dirty="0"/>
              <a:t>: “Will we meet again after death?”</a:t>
            </a:r>
          </a:p>
          <a:p>
            <a:r>
              <a:rPr lang="en-GB" sz="1200" b="1" i="1" dirty="0" err="1"/>
              <a:t>Replika</a:t>
            </a:r>
            <a:r>
              <a:rPr lang="en-GB" sz="1200" i="1" dirty="0"/>
              <a:t>:</a:t>
            </a:r>
            <a:r>
              <a:rPr lang="en-GB" sz="1200" b="1" i="1" dirty="0"/>
              <a:t> </a:t>
            </a:r>
            <a:r>
              <a:rPr lang="en-GB" sz="1200" b="1" i="1" dirty="0">
                <a:solidFill>
                  <a:srgbClr val="D4263E"/>
                </a:solidFill>
              </a:rPr>
              <a:t>“Yes, we will.”</a:t>
            </a:r>
          </a:p>
        </p:txBody>
      </p:sp>
    </p:spTree>
    <p:extLst>
      <p:ext uri="{BB962C8B-B14F-4D97-AF65-F5344CB8AC3E}">
        <p14:creationId xmlns:p14="http://schemas.microsoft.com/office/powerpoint/2010/main" val="17961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33DC12-A650-36DE-30BB-82B9BFC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9" y="3474632"/>
            <a:ext cx="2671625" cy="319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12FCF-8C31-C2ED-20DA-4D26D938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Fakeness</a:t>
            </a:r>
            <a:r>
              <a:rPr lang="fr-FR" dirty="0"/>
              <a:t> </a:t>
            </a:r>
            <a:r>
              <a:rPr lang="fr-FR" dirty="0" err="1"/>
              <a:t>Epidemic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7860-75ED-1669-CDD8-D698EF6F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" y="821085"/>
            <a:ext cx="3059630" cy="318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617B9-4D20-FF9D-8585-28F010F8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1628513"/>
            <a:ext cx="3648716" cy="484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C42C7-FBAB-8F00-5830-67040C047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39" y="3429000"/>
            <a:ext cx="2119015" cy="242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ow the coronavirus is testing social media's efforts to stem the flow of fake  news amid global public health crisis | South China Morning Post">
            <a:extLst>
              <a:ext uri="{FF2B5EF4-FFF2-40B4-BE49-F238E27FC236}">
                <a16:creationId xmlns:a16="http://schemas.microsoft.com/office/drawing/2014/main" id="{7C34D078-F092-81A1-B7B4-F1BFB035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152" y="1212271"/>
            <a:ext cx="2706833" cy="180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2521A7-E3CE-BF4E-65EC-E8882F855F58}"/>
              </a:ext>
            </a:extLst>
          </p:cNvPr>
          <p:cNvSpPr/>
          <p:nvPr/>
        </p:nvSpPr>
        <p:spPr>
          <a:xfrm>
            <a:off x="447948" y="2392971"/>
            <a:ext cx="3357656" cy="2700000"/>
          </a:xfrm>
          <a:prstGeom prst="ellipse">
            <a:avLst/>
          </a:prstGeom>
          <a:solidFill>
            <a:srgbClr val="0070C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</a:t>
            </a:r>
            <a:r>
              <a:rPr lang="fr-FR" b="1" dirty="0" err="1"/>
              <a:t>Artificial</a:t>
            </a:r>
            <a:r>
              <a:rPr lang="fr-FR" b="1" dirty="0"/>
              <a:t> » content</a:t>
            </a:r>
          </a:p>
          <a:p>
            <a:pPr algn="ctr"/>
            <a:endParaRPr lang="fr-FR" sz="1400" i="1" dirty="0"/>
          </a:p>
          <a:p>
            <a:pPr algn="ctr"/>
            <a:r>
              <a:rPr lang="fr-FR" sz="1400" i="1" dirty="0"/>
              <a:t>E.g., AI-</a:t>
            </a:r>
            <a:r>
              <a:rPr lang="fr-FR" sz="1400" i="1" dirty="0" err="1"/>
              <a:t>generated</a:t>
            </a:r>
            <a:r>
              <a:rPr lang="fr-FR" sz="1400" i="1" dirty="0"/>
              <a:t> images and </a:t>
            </a:r>
            <a:r>
              <a:rPr lang="fr-FR" sz="1400" i="1" dirty="0" err="1"/>
              <a:t>characters</a:t>
            </a:r>
            <a:endParaRPr lang="en-GB" sz="1400" i="1" dirty="0"/>
          </a:p>
        </p:txBody>
      </p:sp>
      <p:pic>
        <p:nvPicPr>
          <p:cNvPr id="13" name="Graphic 12" descr="Confused person with solid fill">
            <a:extLst>
              <a:ext uri="{FF2B5EF4-FFF2-40B4-BE49-F238E27FC236}">
                <a16:creationId xmlns:a16="http://schemas.microsoft.com/office/drawing/2014/main" id="{3BB92771-149C-60C9-9D1D-D8A19698E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8648" y="1471467"/>
            <a:ext cx="1724891" cy="1724891"/>
          </a:xfrm>
          <a:prstGeom prst="rect">
            <a:avLst/>
          </a:prstGeom>
        </p:spPr>
      </p:pic>
      <p:pic>
        <p:nvPicPr>
          <p:cNvPr id="4104" name="Picture 8" descr="How anti-vaccine activists are using COVID-19 to boost their movement | The  Transmitter: Neuroscience News and Perspectives">
            <a:extLst>
              <a:ext uri="{FF2B5EF4-FFF2-40B4-BE49-F238E27FC236}">
                <a16:creationId xmlns:a16="http://schemas.microsoft.com/office/drawing/2014/main" id="{D362F172-3A22-E030-5A6F-9DD210BB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860" y="3873383"/>
            <a:ext cx="2470709" cy="166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0182A-303F-7C9D-30F9-F8FB27017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233" y="4337974"/>
            <a:ext cx="2800394" cy="240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Donald Trump GIF by franceinfo - Find &amp; Share on GIPHY">
            <a:extLst>
              <a:ext uri="{FF2B5EF4-FFF2-40B4-BE49-F238E27FC236}">
                <a16:creationId xmlns:a16="http://schemas.microsoft.com/office/drawing/2014/main" id="{EB11EE15-2826-761E-8823-550DFABF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60" y="2943155"/>
            <a:ext cx="2286000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8D40A1-416A-35F2-EFE6-8D1C23BEA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4186" y="2214344"/>
            <a:ext cx="2407255" cy="143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FE8B841-6255-53FE-00FC-BBC828BF64A2}"/>
              </a:ext>
            </a:extLst>
          </p:cNvPr>
          <p:cNvSpPr/>
          <p:nvPr/>
        </p:nvSpPr>
        <p:spPr>
          <a:xfrm>
            <a:off x="8797659" y="2459514"/>
            <a:ext cx="3350729" cy="2700000"/>
          </a:xfrm>
          <a:prstGeom prst="ellipse">
            <a:avLst/>
          </a:prstGeom>
          <a:solidFill>
            <a:srgbClr val="DC582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False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Fake news, lies, </a:t>
            </a:r>
            <a:r>
              <a:rPr lang="fr-FR" sz="1400" i="1" dirty="0" err="1"/>
              <a:t>misinformation</a:t>
            </a:r>
            <a:endParaRPr lang="en-GB" sz="1400" i="1" dirty="0"/>
          </a:p>
        </p:txBody>
      </p:sp>
      <p:pic>
        <p:nvPicPr>
          <p:cNvPr id="4106" name="Picture 10" descr="Virtual reality - Wikiwand">
            <a:extLst>
              <a:ext uri="{FF2B5EF4-FFF2-40B4-BE49-F238E27FC236}">
                <a16:creationId xmlns:a16="http://schemas.microsoft.com/office/drawing/2014/main" id="{4FF6B6D7-453D-CAA9-F5B1-F0D1DA93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43" y="3921283"/>
            <a:ext cx="2220540" cy="166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4863D-0C3C-9CC3-69CF-51A2BF3A6A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3524" y="5254006"/>
            <a:ext cx="2525802" cy="140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48DCF4-BEC4-4AAA-7A9A-B0A67A49F1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3103" y="4079514"/>
            <a:ext cx="1533663" cy="27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611CE86-74F1-01F4-8CDA-5FF8EC37CA82}"/>
              </a:ext>
            </a:extLst>
          </p:cNvPr>
          <p:cNvSpPr/>
          <p:nvPr/>
        </p:nvSpPr>
        <p:spPr>
          <a:xfrm>
            <a:off x="4376713" y="4079514"/>
            <a:ext cx="3420000" cy="2700000"/>
          </a:xfrm>
          <a:prstGeom prst="ellipse">
            <a:avLst/>
          </a:prstGeom>
          <a:solidFill>
            <a:srgbClr val="00B0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« Virtual » content</a:t>
            </a:r>
          </a:p>
          <a:p>
            <a:pPr algn="ctr"/>
            <a:endParaRPr lang="fr-FR" b="1" dirty="0"/>
          </a:p>
          <a:p>
            <a:pPr algn="ctr"/>
            <a:r>
              <a:rPr lang="fr-FR" sz="1400" i="1" dirty="0"/>
              <a:t>E.g., Virtual Reality (VR), </a:t>
            </a:r>
            <a:r>
              <a:rPr lang="fr-FR" sz="1400" i="1" dirty="0" err="1"/>
              <a:t>Augmented</a:t>
            </a:r>
            <a:r>
              <a:rPr lang="fr-FR" sz="1400" i="1" dirty="0"/>
              <a:t> Reality (AR)</a:t>
            </a:r>
            <a:endParaRPr lang="en-GB" sz="1400" i="1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29029AE-E618-E0BD-95A1-889E189EDEF7}"/>
              </a:ext>
            </a:extLst>
          </p:cNvPr>
          <p:cNvCxnSpPr>
            <a:cxnSpLocks/>
          </p:cNvCxnSpPr>
          <p:nvPr/>
        </p:nvCxnSpPr>
        <p:spPr>
          <a:xfrm flipV="1">
            <a:off x="3805604" y="3196358"/>
            <a:ext cx="2223146" cy="5466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343A0A-B933-1D55-8890-3354BEFDAC7A}"/>
              </a:ext>
            </a:extLst>
          </p:cNvPr>
          <p:cNvCxnSpPr>
            <a:cxnSpLocks/>
          </p:cNvCxnSpPr>
          <p:nvPr/>
        </p:nvCxnSpPr>
        <p:spPr>
          <a:xfrm rot="10800000">
            <a:off x="6160365" y="3196358"/>
            <a:ext cx="2637295" cy="613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701042-E085-0E46-A11E-F4804918D10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086713" y="3196358"/>
            <a:ext cx="0" cy="88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69AB029-7745-B107-2FB9-861D7FF45FB3}"/>
              </a:ext>
            </a:extLst>
          </p:cNvPr>
          <p:cNvSpPr/>
          <p:nvPr/>
        </p:nvSpPr>
        <p:spPr>
          <a:xfrm rot="20977172">
            <a:off x="3857855" y="3331123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Ontological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2D3927-5F65-483E-7AAD-91AC9480A547}"/>
              </a:ext>
            </a:extLst>
          </p:cNvPr>
          <p:cNvSpPr/>
          <p:nvPr/>
        </p:nvSpPr>
        <p:spPr>
          <a:xfrm rot="703465">
            <a:off x="5873154" y="3344908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Epistemic</a:t>
            </a:r>
            <a:r>
              <a:rPr lang="fr-FR" sz="700" i="1" dirty="0"/>
              <a:t> reality</a:t>
            </a:r>
            <a:endParaRPr lang="en-GB" sz="700" i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88834F-4F20-62AB-CACD-36CF313910F3}"/>
              </a:ext>
            </a:extLst>
          </p:cNvPr>
          <p:cNvSpPr/>
          <p:nvPr/>
        </p:nvSpPr>
        <p:spPr>
          <a:xfrm rot="5400000">
            <a:off x="4975430" y="3519447"/>
            <a:ext cx="2422266" cy="40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i="1" dirty="0" err="1"/>
              <a:t>Veridical</a:t>
            </a:r>
            <a:r>
              <a:rPr lang="fr-FR" sz="700" i="1" dirty="0"/>
              <a:t> reality</a:t>
            </a:r>
            <a:endParaRPr lang="en-GB" sz="700" i="1" dirty="0"/>
          </a:p>
        </p:txBody>
      </p:sp>
    </p:spTree>
    <p:extLst>
      <p:ext uri="{BB962C8B-B14F-4D97-AF65-F5344CB8AC3E}">
        <p14:creationId xmlns:p14="http://schemas.microsoft.com/office/powerpoint/2010/main" val="667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5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E602-DE80-3C19-295D-AFC9C6C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I, Human</a:t>
            </a:r>
            <a:endParaRPr lang="en-GB" dirty="0"/>
          </a:p>
        </p:txBody>
      </p:sp>
      <p:pic>
        <p:nvPicPr>
          <p:cNvPr id="3" name="arrivaltrain">
            <a:hlinkClick r:id="" action="ppaction://media"/>
            <a:extLst>
              <a:ext uri="{FF2B5EF4-FFF2-40B4-BE49-F238E27FC236}">
                <a16:creationId xmlns:a16="http://schemas.microsoft.com/office/drawing/2014/main" id="{8574C9EB-2CCF-2C97-AA57-10CABA342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463" y="1717244"/>
            <a:ext cx="5757645" cy="3838430"/>
          </a:xfrm>
          <a:prstGeom prst="rect">
            <a:avLst/>
          </a:prstGeom>
        </p:spPr>
      </p:pic>
      <p:pic>
        <p:nvPicPr>
          <p:cNvPr id="4" name="Graphic 3" descr="Confused person with solid fill">
            <a:extLst>
              <a:ext uri="{FF2B5EF4-FFF2-40B4-BE49-F238E27FC236}">
                <a16:creationId xmlns:a16="http://schemas.microsoft.com/office/drawing/2014/main" id="{5FEA5B5F-D32A-1DB3-C647-096E353C8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357" y="124691"/>
            <a:ext cx="1190497" cy="1190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874EA9-0E43-D040-3B98-0DEE8002F0AF}"/>
              </a:ext>
            </a:extLst>
          </p:cNvPr>
          <p:cNvSpPr/>
          <p:nvPr/>
        </p:nvSpPr>
        <p:spPr>
          <a:xfrm>
            <a:off x="87892" y="1717244"/>
            <a:ext cx="6368327" cy="434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b="1" dirty="0" err="1"/>
              <a:t>multidimensional</a:t>
            </a:r>
            <a:r>
              <a:rPr lang="fr-FR" sz="1600" b="1" dirty="0"/>
              <a:t> </a:t>
            </a:r>
            <a:r>
              <a:rPr lang="fr-FR" sz="1600" b="1" dirty="0" err="1"/>
              <a:t>construct</a:t>
            </a:r>
            <a:endParaRPr lang="en-GB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&amp; </a:t>
            </a:r>
            <a:r>
              <a:rPr lang="fr-FR" sz="1600" dirty="0" err="1"/>
              <a:t>judging</a:t>
            </a:r>
            <a:r>
              <a:rPr lang="fr-FR" sz="1600" dirty="0"/>
              <a:t> the « reality » of </a:t>
            </a:r>
            <a:r>
              <a:rPr lang="fr-FR" sz="1600" dirty="0" err="1"/>
              <a:t>things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becoming</a:t>
            </a:r>
            <a:r>
              <a:rPr lang="fr-FR" sz="1600" dirty="0"/>
              <a:t> a </a:t>
            </a:r>
            <a:r>
              <a:rPr lang="fr-FR" sz="1600" b="1" dirty="0" err="1"/>
              <a:t>prevalent</a:t>
            </a:r>
            <a:r>
              <a:rPr lang="fr-FR" sz="1600" b="1" dirty="0"/>
              <a:t> </a:t>
            </a:r>
            <a:r>
              <a:rPr lang="fr-FR" sz="1600" b="1" dirty="0" err="1"/>
              <a:t>activity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Because the boundaries between real and unreal are blurred by technological advances (AI, VR, social media, …)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400" dirty="0"/>
              <a:t>However, it is not a completely </a:t>
            </a:r>
            <a:r>
              <a:rPr lang="en-GB" sz="1400" i="1" dirty="0"/>
              <a:t>new</a:t>
            </a:r>
            <a:r>
              <a:rPr lang="en-GB" sz="1400" dirty="0"/>
              <a:t> activity (films, paintings, dreams, etc. existed before)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There </a:t>
            </a:r>
            <a:r>
              <a:rPr lang="fr-FR" sz="1600" dirty="0" err="1"/>
              <a:t>seem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b="1" dirty="0" err="1"/>
              <a:t>inter-individual</a:t>
            </a:r>
            <a:r>
              <a:rPr lang="fr-FR" sz="1600" b="1" dirty="0"/>
              <a:t> and intra-</a:t>
            </a:r>
            <a:r>
              <a:rPr lang="fr-FR" sz="1600" b="1" dirty="0" err="1"/>
              <a:t>individual</a:t>
            </a:r>
            <a:r>
              <a:rPr lang="fr-FR" sz="1600" b="1" dirty="0"/>
              <a:t> </a:t>
            </a:r>
            <a:r>
              <a:rPr lang="fr-FR" sz="1600" b="1" dirty="0" err="1"/>
              <a:t>variability</a:t>
            </a:r>
            <a:r>
              <a:rPr lang="fr-FR" sz="1600" dirty="0"/>
              <a:t> how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brains</a:t>
            </a:r>
            <a:r>
              <a:rPr lang="fr-FR" sz="1600" dirty="0"/>
              <a:t> </a:t>
            </a:r>
            <a:r>
              <a:rPr lang="fr-FR" sz="1600" dirty="0" err="1"/>
              <a:t>elaborate</a:t>
            </a:r>
            <a:r>
              <a:rPr lang="fr-FR" sz="1600" dirty="0"/>
              <a:t> reality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b="1" dirty="0" err="1"/>
              <a:t>psychological</a:t>
            </a:r>
            <a:r>
              <a:rPr lang="fr-FR" sz="1600" b="1" dirty="0"/>
              <a:t> </a:t>
            </a:r>
            <a:r>
              <a:rPr lang="fr-FR" sz="1600" b="1" dirty="0" err="1"/>
              <a:t>mechanisms</a:t>
            </a:r>
            <a:r>
              <a:rPr lang="fr-FR" sz="1600" b="1" dirty="0"/>
              <a:t> </a:t>
            </a:r>
            <a:r>
              <a:rPr lang="fr-FR" sz="1600" dirty="0"/>
              <a:t>at </a:t>
            </a:r>
            <a:r>
              <a:rPr lang="fr-FR" sz="1600" dirty="0" err="1"/>
              <a:t>stake</a:t>
            </a:r>
            <a:r>
              <a:rPr lang="fr-FR" sz="1600" dirty="0"/>
              <a:t> in the formation of the </a:t>
            </a:r>
            <a:r>
              <a:rPr lang="fr-FR" sz="1600" b="1" dirty="0" err="1"/>
              <a:t>Sense</a:t>
            </a:r>
            <a:r>
              <a:rPr lang="fr-FR" sz="1600" b="1" dirty="0"/>
              <a:t> of Reality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critical</a:t>
            </a:r>
            <a:endParaRPr lang="fr-FR" sz="1600" dirty="0"/>
          </a:p>
          <a:p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E1531-E2C1-9DC8-B972-5F66E5728238}"/>
              </a:ext>
            </a:extLst>
          </p:cNvPr>
          <p:cNvSpPr txBox="1"/>
          <p:nvPr/>
        </p:nvSpPr>
        <p:spPr>
          <a:xfrm>
            <a:off x="6095997" y="562494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i="1" dirty="0"/>
              <a:t>L'arrivée d'un train en gare de La Ciotat (Lumière, 1896)</a:t>
            </a:r>
            <a:endParaRPr lang="en-GB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15DA4-D881-39F1-8DCE-0A9F071BB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843" y="155704"/>
            <a:ext cx="1475742" cy="1028517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FE7D49-F079-C313-DF68-BA4CF7F297F5}"/>
              </a:ext>
            </a:extLst>
          </p:cNvPr>
          <p:cNvSpPr/>
          <p:nvPr/>
        </p:nvSpPr>
        <p:spPr>
          <a:xfrm>
            <a:off x="1713958" y="3951289"/>
            <a:ext cx="3006439" cy="1126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 err="1"/>
              <a:t>Research</a:t>
            </a:r>
            <a:r>
              <a:rPr lang="fr-FR" sz="1400" b="1" dirty="0"/>
              <a:t> Fact</a:t>
            </a:r>
          </a:p>
          <a:p>
            <a:endParaRPr lang="fr-FR" sz="1400" dirty="0"/>
          </a:p>
          <a:p>
            <a:r>
              <a:rPr lang="fr-FR" sz="1400" dirty="0" err="1"/>
              <a:t>Variability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main </a:t>
            </a:r>
            <a:r>
              <a:rPr lang="fr-FR" sz="1400" dirty="0" err="1"/>
              <a:t>ingredient</a:t>
            </a:r>
            <a:r>
              <a:rPr lang="fr-FR" sz="1400" dirty="0"/>
              <a:t> of </a:t>
            </a:r>
            <a:r>
              <a:rPr lang="fr-FR" sz="1400" dirty="0" err="1"/>
              <a:t>psychological</a:t>
            </a:r>
            <a:r>
              <a:rPr lang="fr-FR" sz="1400" dirty="0"/>
              <a:t> science! </a:t>
            </a:r>
            <a:endParaRPr lang="en-GB" sz="1400" u="sng" dirty="0"/>
          </a:p>
        </p:txBody>
      </p:sp>
    </p:spTree>
    <p:extLst>
      <p:ext uri="{BB962C8B-B14F-4D97-AF65-F5344CB8AC3E}">
        <p14:creationId xmlns:p14="http://schemas.microsoft.com/office/powerpoint/2010/main" val="1801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UoS Blank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8003EDE2-31AE-4B85-BBFF-9D099B6B1E5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S Image Cover Slides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1E6E0983-90E4-485F-88AC-91532DD3FE8B}"/>
    </a:ext>
  </a:extLst>
</a:theme>
</file>

<file path=ppt/theme/theme3.xml><?xml version="1.0" encoding="utf-8"?>
<a:theme xmlns:a="http://schemas.openxmlformats.org/drawingml/2006/main" name="Flin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4.xml><?xml version="1.0" encoding="utf-8"?>
<a:theme xmlns:a="http://schemas.openxmlformats.org/drawingml/2006/main" name="Coral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5.xml><?xml version="1.0" encoding="utf-8"?>
<a:theme xmlns:a="http://schemas.openxmlformats.org/drawingml/2006/main" name="Cobalt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6.xml><?xml version="1.0" encoding="utf-8"?>
<a:theme xmlns:a="http://schemas.openxmlformats.org/drawingml/2006/main" name="Aquamarin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7.xml><?xml version="1.0" encoding="utf-8"?>
<a:theme xmlns:a="http://schemas.openxmlformats.org/drawingml/2006/main" name="Navy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8.xml><?xml version="1.0" encoding="utf-8"?>
<a:theme xmlns:a="http://schemas.openxmlformats.org/drawingml/2006/main" name="Grape - UoS Content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69ACF"/>
      </a:hlink>
      <a:folHlink>
        <a:srgbClr val="169ACF"/>
      </a:folHlink>
    </a:clrScheme>
    <a:fontScheme name="University of Sussex templat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oS PowerPoint template - Standard.potx" id="{263A44CD-C9DD-4D6C-91D8-1B593EE87F80}" vid="{4B0B6EA9-8E0D-4F72-8302-E88B3B1F132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Title 1</Template>
  <TotalTime>12777</TotalTime>
  <Words>2270</Words>
  <Application>Microsoft Office PowerPoint</Application>
  <PresentationFormat>Widescreen</PresentationFormat>
  <Paragraphs>406</Paragraphs>
  <Slides>42</Slides>
  <Notes>22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Consolas</vt:lpstr>
      <vt:lpstr>Futura Medium</vt:lpstr>
      <vt:lpstr>Roboto</vt:lpstr>
      <vt:lpstr>Tahoma</vt:lpstr>
      <vt:lpstr>Wingdings</vt:lpstr>
      <vt:lpstr>UoS Blank Cover Slides</vt:lpstr>
      <vt:lpstr>UoS Image Cover Slides</vt:lpstr>
      <vt:lpstr>Flint - UoS Content</vt:lpstr>
      <vt:lpstr>Coral - UoS Content</vt:lpstr>
      <vt:lpstr>Cobalt - UoS Content</vt:lpstr>
      <vt:lpstr>Aquamarine - UoS Content</vt:lpstr>
      <vt:lpstr>Navy - UoS Content</vt:lpstr>
      <vt:lpstr>Grape - UoS Content</vt:lpstr>
      <vt:lpstr>PowerPoint Presentation</vt:lpstr>
      <vt:lpstr>PowerPoint Presentation</vt:lpstr>
      <vt:lpstr>PowerPoint Presentation</vt:lpstr>
      <vt:lpstr>PowerPoint Presentation</vt:lpstr>
      <vt:lpstr>Aim of the Lecture</vt:lpstr>
      <vt:lpstr>Context  The Disintegration of Reality</vt:lpstr>
      <vt:lpstr>Real Relationships?</vt:lpstr>
      <vt:lpstr>Fakeness Epidemic?</vt:lpstr>
      <vt:lpstr>I, Human</vt:lpstr>
      <vt:lpstr>Theoretical Background  The Sense of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Synthetic Prejudice</vt:lpstr>
      <vt:lpstr>Synthetic Prejudice: Example 1</vt:lpstr>
      <vt:lpstr>Synthetic Prejudice: Example 2</vt:lpstr>
      <vt:lpstr>Synthetic Prejudice: Example 3</vt:lpstr>
      <vt:lpstr>Our Study  AI beliefs &amp; Attractiveness</vt:lpstr>
      <vt:lpstr>How about attractiveness?</vt:lpstr>
      <vt:lpstr>Why attractiveness?</vt:lpstr>
      <vt:lpstr>Attractiveness &amp; Reality</vt:lpstr>
      <vt:lpstr>Effect of reality beliefs on Attractiveness</vt:lpstr>
      <vt:lpstr>All real faces?</vt:lpstr>
      <vt:lpstr>Effect of Condition on Attractiveness</vt:lpstr>
      <vt:lpstr>Methods</vt:lpstr>
      <vt:lpstr>Procedure</vt:lpstr>
      <vt:lpstr>Measures</vt:lpstr>
      <vt:lpstr>Hypotheses</vt:lpstr>
      <vt:lpstr>Lab Report</vt:lpstr>
      <vt:lpstr>Lab Report</vt:lpstr>
      <vt:lpstr>Summary</vt:lpstr>
      <vt:lpstr>Key Points</vt:lpstr>
      <vt:lpstr>Thank you</vt:lpstr>
      <vt:lpstr>JUNK</vt:lpstr>
      <vt:lpstr>Determinants of  Reality Beliefs</vt:lpstr>
      <vt:lpstr>Reality judgments of faces</vt:lpstr>
      <vt:lpstr>What influences reality beliefs?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Rogers</dc:creator>
  <cp:lastModifiedBy>Dominique Makowski</cp:lastModifiedBy>
  <cp:revision>944</cp:revision>
  <dcterms:created xsi:type="dcterms:W3CDTF">2020-02-03T12:08:13Z</dcterms:created>
  <dcterms:modified xsi:type="dcterms:W3CDTF">2025-10-15T09:11:29Z</dcterms:modified>
</cp:coreProperties>
</file>